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57" r:id="rId2"/>
    <p:sldId id="331" r:id="rId3"/>
    <p:sldId id="299" r:id="rId4"/>
    <p:sldId id="268" r:id="rId5"/>
    <p:sldId id="301" r:id="rId6"/>
    <p:sldId id="332" r:id="rId7"/>
    <p:sldId id="303" r:id="rId8"/>
    <p:sldId id="304" r:id="rId9"/>
    <p:sldId id="305" r:id="rId10"/>
    <p:sldId id="309" r:id="rId11"/>
    <p:sldId id="308" r:id="rId12"/>
    <p:sldId id="306" r:id="rId13"/>
    <p:sldId id="310" r:id="rId14"/>
    <p:sldId id="311" r:id="rId15"/>
    <p:sldId id="307" r:id="rId16"/>
    <p:sldId id="312" r:id="rId17"/>
    <p:sldId id="313" r:id="rId18"/>
    <p:sldId id="295" r:id="rId19"/>
    <p:sldId id="296" r:id="rId20"/>
    <p:sldId id="314" r:id="rId21"/>
  </p:sldIdLst>
  <p:sldSz cx="9144000" cy="6858000" type="screen4x3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DA64062-42B4-43FC-9368-FB4C48EF441D}">
          <p14:sldIdLst>
            <p14:sldId id="257"/>
            <p14:sldId id="331"/>
            <p14:sldId id="299"/>
            <p14:sldId id="268"/>
            <p14:sldId id="301"/>
            <p14:sldId id="332"/>
            <p14:sldId id="303"/>
            <p14:sldId id="304"/>
            <p14:sldId id="305"/>
            <p14:sldId id="309"/>
            <p14:sldId id="308"/>
            <p14:sldId id="306"/>
            <p14:sldId id="310"/>
            <p14:sldId id="311"/>
            <p14:sldId id="307"/>
            <p14:sldId id="312"/>
            <p14:sldId id="313"/>
            <p14:sldId id="295"/>
            <p14:sldId id="296"/>
            <p14:sldId id="3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9900"/>
    <a:srgbClr val="FF9933"/>
    <a:srgbClr val="008A8A"/>
    <a:srgbClr val="394404"/>
    <a:srgbClr val="5F6F0F"/>
    <a:srgbClr val="718412"/>
    <a:srgbClr val="65741A"/>
    <a:srgbClr val="70811D"/>
    <a:srgbClr val="7B8D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84" autoAdjust="0"/>
    <p:restoredTop sz="88367" autoAdjust="0"/>
  </p:normalViewPr>
  <p:slideViewPr>
    <p:cSldViewPr>
      <p:cViewPr varScale="1">
        <p:scale>
          <a:sx n="75" d="100"/>
          <a:sy n="75" d="100"/>
        </p:scale>
        <p:origin x="1458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3/9/2022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3/9/2022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692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40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392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086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504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038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977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20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154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582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5638804" y="4145288"/>
            <a:ext cx="3515503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6689" y="6057156"/>
            <a:ext cx="4125119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sz="1800"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sz="1800"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84207"/>
            <a:ext cx="6553200" cy="2000251"/>
          </a:xfrm>
        </p:spPr>
        <p:txBody>
          <a:bodyPr>
            <a:normAutofit/>
          </a:bodyPr>
          <a:lstStyle>
            <a:lvl1pPr>
              <a:defRPr sz="405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2616200"/>
            <a:ext cx="6553200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101" cap="all" spc="150" baseline="0">
                <a:solidFill>
                  <a:schemeClr val="accent1"/>
                </a:solidFill>
              </a:defRPr>
            </a:lvl1pPr>
            <a:lvl2pPr marL="4572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5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3/9/2022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3/9/2022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84200"/>
            <a:ext cx="2057400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584200"/>
            <a:ext cx="5562600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3/9/2022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3/9/2022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5638804" y="4145288"/>
            <a:ext cx="3515503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09806"/>
            <a:ext cx="6705600" cy="2764335"/>
          </a:xfrm>
        </p:spPr>
        <p:txBody>
          <a:bodyPr anchor="b">
            <a:normAutofit/>
          </a:bodyPr>
          <a:lstStyle>
            <a:lvl1pPr algn="l">
              <a:defRPr sz="4051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4951273"/>
            <a:ext cx="5303520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101" cap="all" spc="150" baseline="0">
                <a:solidFill>
                  <a:schemeClr val="accent1"/>
                </a:solidFill>
              </a:defRPr>
            </a:lvl1pPr>
            <a:lvl2pPr marL="45725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514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371771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4pPr>
            <a:lvl5pPr marL="1829027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5pPr>
            <a:lvl6pPr marL="2286286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6pPr>
            <a:lvl7pPr marL="2743541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7pPr>
            <a:lvl8pPr marL="3200799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8pPr>
            <a:lvl9pPr marL="3658055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3/9/2022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1" y="1706880"/>
            <a:ext cx="3810000" cy="4465320"/>
          </a:xfrm>
        </p:spPr>
        <p:txBody>
          <a:bodyPr>
            <a:normAutofit/>
          </a:bodyPr>
          <a:lstStyle>
            <a:lvl1pPr>
              <a:defRPr sz="2101"/>
            </a:lvl1pPr>
            <a:lvl2pPr>
              <a:defRPr sz="18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 baseline="0"/>
            </a:lvl8pPr>
            <a:lvl9pPr>
              <a:defRPr sz="15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1" y="1706880"/>
            <a:ext cx="3810000" cy="4465320"/>
          </a:xfrm>
        </p:spPr>
        <p:txBody>
          <a:bodyPr>
            <a:normAutofit/>
          </a:bodyPr>
          <a:lstStyle>
            <a:lvl1pPr>
              <a:defRPr sz="2101"/>
            </a:lvl1pPr>
            <a:lvl2pPr>
              <a:defRPr sz="18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3/9/2022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701800"/>
            <a:ext cx="3813048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101" b="0" cap="all" spc="150" baseline="0">
                <a:solidFill>
                  <a:schemeClr val="accent1"/>
                </a:solidFill>
              </a:defRPr>
            </a:lvl1pPr>
            <a:lvl2pPr marL="457257" indent="0">
              <a:buNone/>
              <a:defRPr sz="2026" b="1"/>
            </a:lvl2pPr>
            <a:lvl3pPr marL="914514" indent="0">
              <a:buNone/>
              <a:defRPr sz="1800" b="1"/>
            </a:lvl3pPr>
            <a:lvl4pPr marL="1371771" indent="0">
              <a:buNone/>
              <a:defRPr sz="1575" b="1"/>
            </a:lvl4pPr>
            <a:lvl5pPr marL="1829027" indent="0">
              <a:buNone/>
              <a:defRPr sz="1575" b="1"/>
            </a:lvl5pPr>
            <a:lvl6pPr marL="2286286" indent="0">
              <a:buNone/>
              <a:defRPr sz="1575" b="1"/>
            </a:lvl6pPr>
            <a:lvl7pPr marL="2743541" indent="0">
              <a:buNone/>
              <a:defRPr sz="1575" b="1"/>
            </a:lvl7pPr>
            <a:lvl8pPr marL="3200799" indent="0">
              <a:buNone/>
              <a:defRPr sz="1575" b="1"/>
            </a:lvl8pPr>
            <a:lvl9pPr marL="3658055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1" y="2717800"/>
            <a:ext cx="3810000" cy="3454400"/>
          </a:xfrm>
        </p:spPr>
        <p:txBody>
          <a:bodyPr>
            <a:noAutofit/>
          </a:bodyPr>
          <a:lstStyle>
            <a:lvl1pPr>
              <a:defRPr sz="2101"/>
            </a:lvl1pPr>
            <a:lvl2pPr>
              <a:defRPr sz="18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 baseline="0"/>
            </a:lvl7pPr>
            <a:lvl8pPr>
              <a:defRPr sz="1500" baseline="0"/>
            </a:lvl8pPr>
            <a:lvl9pPr>
              <a:defRPr sz="15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3752" y="1701800"/>
            <a:ext cx="3813048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101" b="0" cap="all" spc="150" baseline="0">
                <a:solidFill>
                  <a:schemeClr val="accent1"/>
                </a:solidFill>
              </a:defRPr>
            </a:lvl1pPr>
            <a:lvl2pPr marL="457257" indent="0">
              <a:buNone/>
              <a:defRPr sz="2026" b="1"/>
            </a:lvl2pPr>
            <a:lvl3pPr marL="914514" indent="0">
              <a:buNone/>
              <a:defRPr sz="1800" b="1"/>
            </a:lvl3pPr>
            <a:lvl4pPr marL="1371771" indent="0">
              <a:buNone/>
              <a:defRPr sz="1575" b="1"/>
            </a:lvl4pPr>
            <a:lvl5pPr marL="1829027" indent="0">
              <a:buNone/>
              <a:defRPr sz="1575" b="1"/>
            </a:lvl5pPr>
            <a:lvl6pPr marL="2286286" indent="0">
              <a:buNone/>
              <a:defRPr sz="1575" b="1"/>
            </a:lvl6pPr>
            <a:lvl7pPr marL="2743541" indent="0">
              <a:buNone/>
              <a:defRPr sz="1575" b="1"/>
            </a:lvl7pPr>
            <a:lvl8pPr marL="3200799" indent="0">
              <a:buNone/>
              <a:defRPr sz="1575" b="1"/>
            </a:lvl8pPr>
            <a:lvl9pPr marL="3658055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6801" y="2717800"/>
            <a:ext cx="3810000" cy="3454400"/>
          </a:xfrm>
        </p:spPr>
        <p:txBody>
          <a:bodyPr>
            <a:noAutofit/>
          </a:bodyPr>
          <a:lstStyle>
            <a:lvl1pPr>
              <a:defRPr sz="2101"/>
            </a:lvl1pPr>
            <a:lvl2pPr>
              <a:defRPr sz="18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500" baseline="0"/>
            </a:lvl6pPr>
            <a:lvl7pPr>
              <a:defRPr sz="1500" baseline="0"/>
            </a:lvl7pPr>
            <a:lvl8pPr>
              <a:defRPr sz="1500" baseline="0"/>
            </a:lvl8pPr>
            <a:lvl9pPr>
              <a:defRPr sz="15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3/9/2022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3/9/2022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3/9/2022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701800"/>
            <a:ext cx="3048000" cy="2438400"/>
          </a:xfrm>
        </p:spPr>
        <p:txBody>
          <a:bodyPr anchor="b">
            <a:normAutofit/>
          </a:bodyPr>
          <a:lstStyle>
            <a:lvl1pPr algn="l">
              <a:defRPr sz="2101" b="0" cap="all" spc="15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241800"/>
            <a:ext cx="3048000" cy="1930400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457257" indent="0">
              <a:buNone/>
              <a:defRPr sz="1200"/>
            </a:lvl2pPr>
            <a:lvl3pPr marL="914514" indent="0">
              <a:buNone/>
              <a:defRPr sz="975"/>
            </a:lvl3pPr>
            <a:lvl4pPr marL="1371771" indent="0">
              <a:buNone/>
              <a:defRPr sz="900"/>
            </a:lvl4pPr>
            <a:lvl5pPr marL="1829027" indent="0">
              <a:buNone/>
              <a:defRPr sz="900"/>
            </a:lvl5pPr>
            <a:lvl6pPr marL="2286286" indent="0">
              <a:buNone/>
              <a:defRPr sz="900"/>
            </a:lvl6pPr>
            <a:lvl7pPr marL="2743541" indent="0">
              <a:buNone/>
              <a:defRPr sz="900"/>
            </a:lvl7pPr>
            <a:lvl8pPr marL="3200799" indent="0">
              <a:buNone/>
              <a:defRPr sz="900"/>
            </a:lvl8pPr>
            <a:lvl9pPr marL="365805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4800" y="584200"/>
            <a:ext cx="4572000" cy="5588000"/>
          </a:xfrm>
        </p:spPr>
        <p:txBody>
          <a:bodyPr>
            <a:normAutofit/>
          </a:bodyPr>
          <a:lstStyle>
            <a:lvl1pPr>
              <a:defRPr sz="2101"/>
            </a:lvl1pPr>
            <a:lvl2pPr>
              <a:defRPr sz="18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 baseline="0"/>
            </a:lvl8pPr>
            <a:lvl9pPr>
              <a:defRPr sz="15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3/9/2022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701800"/>
            <a:ext cx="3048000" cy="2438400"/>
          </a:xfrm>
        </p:spPr>
        <p:txBody>
          <a:bodyPr anchor="b">
            <a:normAutofit/>
          </a:bodyPr>
          <a:lstStyle>
            <a:lvl1pPr algn="l">
              <a:defRPr sz="2101" b="0" cap="all" spc="15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241800"/>
            <a:ext cx="3048000" cy="1930400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457257" indent="0">
              <a:buNone/>
              <a:defRPr sz="1200"/>
            </a:lvl2pPr>
            <a:lvl3pPr marL="914514" indent="0">
              <a:buNone/>
              <a:defRPr sz="975"/>
            </a:lvl3pPr>
            <a:lvl4pPr marL="1371771" indent="0">
              <a:buNone/>
              <a:defRPr sz="900"/>
            </a:lvl4pPr>
            <a:lvl5pPr marL="1829027" indent="0">
              <a:buNone/>
              <a:defRPr sz="900"/>
            </a:lvl5pPr>
            <a:lvl6pPr marL="2286286" indent="0">
              <a:buNone/>
              <a:defRPr sz="900"/>
            </a:lvl6pPr>
            <a:lvl7pPr marL="2743541" indent="0">
              <a:buNone/>
              <a:defRPr sz="900"/>
            </a:lvl7pPr>
            <a:lvl8pPr marL="3200799" indent="0">
              <a:buNone/>
              <a:defRPr sz="900"/>
            </a:lvl8pPr>
            <a:lvl9pPr marL="365805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114800" y="584200"/>
            <a:ext cx="4572000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101"/>
            </a:lvl1pPr>
            <a:lvl2pPr marL="457257" indent="0">
              <a:buNone/>
              <a:defRPr sz="2776"/>
            </a:lvl2pPr>
            <a:lvl3pPr marL="914514" indent="0">
              <a:buNone/>
              <a:defRPr sz="2401"/>
            </a:lvl3pPr>
            <a:lvl4pPr marL="1371771" indent="0">
              <a:buNone/>
              <a:defRPr sz="2026"/>
            </a:lvl4pPr>
            <a:lvl5pPr marL="1829027" indent="0">
              <a:buNone/>
              <a:defRPr sz="2026"/>
            </a:lvl5pPr>
            <a:lvl6pPr marL="2286286" indent="0">
              <a:buNone/>
              <a:defRPr sz="2026"/>
            </a:lvl6pPr>
            <a:lvl7pPr marL="2743541" indent="0">
              <a:buNone/>
              <a:defRPr sz="2026"/>
            </a:lvl7pPr>
            <a:lvl8pPr marL="3200799" indent="0">
              <a:buNone/>
              <a:defRPr sz="2026"/>
            </a:lvl8pPr>
            <a:lvl9pPr marL="3658055" indent="0">
              <a:buNone/>
              <a:defRPr sz="2026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3/9/2022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1902" y="-3174"/>
            <a:ext cx="615155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80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800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80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1" y="274637"/>
            <a:ext cx="7772400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1" y="1701797"/>
            <a:ext cx="7772400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" y="6356359"/>
            <a:ext cx="16764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3/9/2022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0800" y="6356359"/>
            <a:ext cx="39624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24801" y="6356359"/>
            <a:ext cx="7620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514" rtl="0" eaLnBrk="1" latinLnBrk="0" hangingPunct="1">
        <a:lnSpc>
          <a:spcPct val="90000"/>
        </a:lnSpc>
        <a:spcBef>
          <a:spcPct val="0"/>
        </a:spcBef>
        <a:buNone/>
        <a:defRPr sz="27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29" indent="-228629" algn="l" defTabSz="914514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1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57" indent="-173758" algn="l" defTabSz="914514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85" indent="-173758" algn="l" defTabSz="914514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80000"/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914514" indent="-173758" algn="l" defTabSz="914514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80000"/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142" indent="-173758" algn="l" defTabSz="914514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80000"/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771" indent="-173758" algn="l" defTabSz="914514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80000"/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401" indent="-173758" algn="l" defTabSz="914514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80000"/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829027" indent="-173758" algn="l" defTabSz="914514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80000"/>
        <a:buFont typeface="Arial" pitchFamily="34" charset="0"/>
        <a:buChar char="•"/>
        <a:defRPr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057657" indent="-173758" algn="l" defTabSz="914514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80000"/>
        <a:buFont typeface="Arial" pitchFamily="34" charset="0"/>
        <a:buChar char="•"/>
        <a:defRPr sz="15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5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57" algn="l" defTabSz="9145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514" algn="l" defTabSz="9145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71" algn="l" defTabSz="9145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027" algn="l" defTabSz="9145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86" algn="l" defTabSz="9145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541" algn="l" defTabSz="9145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799" algn="l" defTabSz="9145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055" algn="l" defTabSz="9145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blog.yorksj.ac.uk/moodle/10-days-of-twitter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5.png"/><Relationship Id="rId4" Type="http://schemas.openxmlformats.org/officeDocument/2006/relationships/image" Target="../media/image19.gif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3" Type="http://schemas.openxmlformats.org/officeDocument/2006/relationships/image" Target="../media/image15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4.png"/><Relationship Id="rId10" Type="http://schemas.openxmlformats.org/officeDocument/2006/relationships/image" Target="../media/image27.png"/><Relationship Id="rId4" Type="http://schemas.openxmlformats.org/officeDocument/2006/relationships/image" Target="../media/image20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1.png"/><Relationship Id="rId5" Type="http://schemas.openxmlformats.org/officeDocument/2006/relationships/image" Target="../media/image24.png"/><Relationship Id="rId10" Type="http://schemas.openxmlformats.org/officeDocument/2006/relationships/image" Target="../media/image30.png"/><Relationship Id="rId4" Type="http://schemas.openxmlformats.org/officeDocument/2006/relationships/image" Target="../media/image20.png"/><Relationship Id="rId9" Type="http://schemas.microsoft.com/office/2017/06/relationships/model3d" Target="../media/model3d4.glb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3.png"/><Relationship Id="rId7" Type="http://schemas.openxmlformats.org/officeDocument/2006/relationships/image" Target="../media/image29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2.png"/><Relationship Id="rId5" Type="http://schemas.openxmlformats.org/officeDocument/2006/relationships/image" Target="../media/image20.png"/><Relationship Id="rId10" Type="http://schemas.microsoft.com/office/2017/06/relationships/model3d" Target="../media/model3d2.glb"/><Relationship Id="rId4" Type="http://schemas.openxmlformats.org/officeDocument/2006/relationships/image" Target="../media/image15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5.png"/><Relationship Id="rId5" Type="http://schemas.openxmlformats.org/officeDocument/2006/relationships/image" Target="../media/image24.png"/><Relationship Id="rId10" Type="http://schemas.openxmlformats.org/officeDocument/2006/relationships/image" Target="../media/image30.png"/><Relationship Id="rId4" Type="http://schemas.openxmlformats.org/officeDocument/2006/relationships/image" Target="../media/image20.png"/><Relationship Id="rId9" Type="http://schemas.microsoft.com/office/2017/06/relationships/model3d" Target="../media/model3d4.glb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6.gif"/><Relationship Id="rId7" Type="http://schemas.openxmlformats.org/officeDocument/2006/relationships/image" Target="../media/image25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37.png"/><Relationship Id="rId5" Type="http://schemas.openxmlformats.org/officeDocument/2006/relationships/image" Target="../media/image20.png"/><Relationship Id="rId10" Type="http://schemas.microsoft.com/office/2017/06/relationships/model3d" Target="../media/model3d1.glb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2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40.png"/><Relationship Id="rId5" Type="http://schemas.openxmlformats.org/officeDocument/2006/relationships/image" Target="../media/image24.png"/><Relationship Id="rId10" Type="http://schemas.openxmlformats.org/officeDocument/2006/relationships/image" Target="../media/image37.png"/><Relationship Id="rId4" Type="http://schemas.openxmlformats.org/officeDocument/2006/relationships/image" Target="../media/image20.png"/><Relationship Id="rId9" Type="http://schemas.microsoft.com/office/2017/06/relationships/model3d" Target="../media/model3d1.glb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2.png"/><Relationship Id="rId7" Type="http://schemas.openxmlformats.org/officeDocument/2006/relationships/image" Target="../media/image2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microsoft.com/office/2017/06/relationships/model3d" Target="../media/model3d3.glb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9.png"/><Relationship Id="rId4" Type="http://schemas.openxmlformats.org/officeDocument/2006/relationships/image" Target="../media/image20.png"/><Relationship Id="rId9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u.wikipedia.org/wiki/Microsoft_Bob" TargetMode="Externa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Quantum Key Distribution with BB84 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219200" y="3810000"/>
            <a:ext cx="6553200" cy="558800"/>
          </a:xfrm>
        </p:spPr>
        <p:txBody>
          <a:bodyPr/>
          <a:lstStyle/>
          <a:p>
            <a:r>
              <a:rPr lang="en-US" dirty="0"/>
              <a:t>By       @QuantumCheap</a:t>
            </a:r>
          </a:p>
          <a:p>
            <a:endParaRPr lang="en-US" dirty="0"/>
          </a:p>
        </p:txBody>
      </p:sp>
      <p:pic>
        <p:nvPicPr>
          <p:cNvPr id="4" name="Picture 3" descr="A picture containing ax, tool, vector graphics&#10;&#10;Description automatically generated">
            <a:extLst>
              <a:ext uri="{FF2B5EF4-FFF2-40B4-BE49-F238E27FC236}">
                <a16:creationId xmlns:a16="http://schemas.microsoft.com/office/drawing/2014/main" id="{4F4FB93E-CDC9-43CF-A7B8-8E20FC3B97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05942" y="3842238"/>
            <a:ext cx="364239" cy="29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6" descr="Bob the Builder OS (PNG) by Agustinsepulvedave on DeviantArt">
            <a:extLst>
              <a:ext uri="{FF2B5EF4-FFF2-40B4-BE49-F238E27FC236}">
                <a16:creationId xmlns:a16="http://schemas.microsoft.com/office/drawing/2014/main" id="{BB741253-C9FB-4DF6-B2B2-2131C39A9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331" y="3332566"/>
            <a:ext cx="743336" cy="1275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2" descr="Alice cooper | Képek">
            <a:extLst>
              <a:ext uri="{FF2B5EF4-FFF2-40B4-BE49-F238E27FC236}">
                <a16:creationId xmlns:a16="http://schemas.microsoft.com/office/drawing/2014/main" id="{A253B4CE-6D10-4370-82B7-D5A6D757462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149" y="4720161"/>
            <a:ext cx="1463527" cy="146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B159ADB3-A0C2-4755-9255-12B974F09F6C}"/>
              </a:ext>
            </a:extLst>
          </p:cNvPr>
          <p:cNvGrpSpPr/>
          <p:nvPr/>
        </p:nvGrpSpPr>
        <p:grpSpPr>
          <a:xfrm>
            <a:off x="8236155" y="2066205"/>
            <a:ext cx="606636" cy="589596"/>
            <a:chOff x="8229599" y="1404050"/>
            <a:chExt cx="606636" cy="589596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444A03C-AE2D-4F64-A4C7-1B8ECDF48414}"/>
                </a:ext>
              </a:extLst>
            </p:cNvPr>
            <p:cNvSpPr/>
            <p:nvPr/>
          </p:nvSpPr>
          <p:spPr>
            <a:xfrm>
              <a:off x="8229599" y="1404050"/>
              <a:ext cx="606636" cy="5895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78297253-D743-469D-BE5B-BC17DBDE2024}"/>
                </a:ext>
              </a:extLst>
            </p:cNvPr>
            <p:cNvGrpSpPr/>
            <p:nvPr/>
          </p:nvGrpSpPr>
          <p:grpSpPr>
            <a:xfrm>
              <a:off x="8292267" y="1455902"/>
              <a:ext cx="494413" cy="494413"/>
              <a:chOff x="8292267" y="1455902"/>
              <a:chExt cx="494413" cy="494413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7D4E1080-D1CC-48EC-A436-F73734EC3C74}"/>
                  </a:ext>
                </a:extLst>
              </p:cNvPr>
              <p:cNvSpPr/>
              <p:nvPr/>
            </p:nvSpPr>
            <p:spPr>
              <a:xfrm>
                <a:off x="8489586" y="1455902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780C3625-65CB-4ACE-8A0D-A366C1BC9285}"/>
                  </a:ext>
                </a:extLst>
              </p:cNvPr>
              <p:cNvSpPr/>
              <p:nvPr/>
            </p:nvSpPr>
            <p:spPr>
              <a:xfrm rot="5400000">
                <a:off x="8496143" y="1451641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</p:grp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5C4750A-0324-4B7D-B98F-794CAA208B8B}"/>
                </a:ext>
              </a:extLst>
            </p:cNvPr>
            <p:cNvSpPr/>
            <p:nvPr/>
          </p:nvSpPr>
          <p:spPr>
            <a:xfrm>
              <a:off x="8493814" y="1600200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pic>
        <p:nvPicPr>
          <p:cNvPr id="4098" name="Picture 2" descr="Ocean Optics ecoVis Vis-NIR light source (400nm-2500nm)">
            <a:extLst>
              <a:ext uri="{FF2B5EF4-FFF2-40B4-BE49-F238E27FC236}">
                <a16:creationId xmlns:a16="http://schemas.microsoft.com/office/drawing/2014/main" id="{963EAADF-3152-4DD9-948D-21BFAAD17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2628">
            <a:off x="68090" y="5581728"/>
            <a:ext cx="1131982" cy="113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C522E30-8579-4C53-8F1F-6108E3280107}"/>
              </a:ext>
            </a:extLst>
          </p:cNvPr>
          <p:cNvSpPr txBox="1"/>
          <p:nvPr/>
        </p:nvSpPr>
        <p:spPr>
          <a:xfrm>
            <a:off x="858282" y="6307216"/>
            <a:ext cx="2646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single-photon light source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E77AA33-0861-4142-B7C1-8D6E397D77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227425"/>
              </p:ext>
            </p:extLst>
          </p:nvPr>
        </p:nvGraphicFramePr>
        <p:xfrm>
          <a:off x="662656" y="228600"/>
          <a:ext cx="8176544" cy="111252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690144">
                  <a:extLst>
                    <a:ext uri="{9D8B030D-6E8A-4147-A177-3AD203B41FA5}">
                      <a16:colId xmlns:a16="http://schemas.microsoft.com/office/drawing/2014/main" val="284079021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6991375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3700803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20955503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02957198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41201496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13247123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2039951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862284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Photon polarization Alice sends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387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Bob's random measuring basis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5227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Photon polarization Bob measures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161556"/>
                  </a:ext>
                </a:extLst>
              </a:tr>
            </a:tbl>
          </a:graphicData>
        </a:graphic>
      </p:graphicFrame>
      <p:grpSp>
        <p:nvGrpSpPr>
          <p:cNvPr id="76" name="Group 75">
            <a:extLst>
              <a:ext uri="{FF2B5EF4-FFF2-40B4-BE49-F238E27FC236}">
                <a16:creationId xmlns:a16="http://schemas.microsoft.com/office/drawing/2014/main" id="{E1925F6A-3235-4782-A71B-EB80D4CEB4C4}"/>
              </a:ext>
            </a:extLst>
          </p:cNvPr>
          <p:cNvGrpSpPr/>
          <p:nvPr/>
        </p:nvGrpSpPr>
        <p:grpSpPr>
          <a:xfrm>
            <a:off x="8236155" y="2728952"/>
            <a:ext cx="606636" cy="589596"/>
            <a:chOff x="8229599" y="2066797"/>
            <a:chExt cx="606636" cy="589596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C90E6B6-AE21-4A10-843C-BDB8BB83036A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7FE50B81-F584-4F87-BED9-D9BD63825FF3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C009E8D7-B08D-464A-A709-0BA0845E7B82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8E4E6CB1-8F55-4042-A90E-CE76D51310CD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74C24949-C7C5-483F-A09B-AC01058D6F19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64A073A-EFBA-42B6-98CE-083455DB4C1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720" y="228600"/>
            <a:ext cx="318654" cy="304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203F9BA-6442-4B78-B73E-209AED4255C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703" y="659404"/>
            <a:ext cx="258671" cy="250911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0E034529-0DFC-4203-8069-13FB99A61A4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47" y="982878"/>
            <a:ext cx="318654" cy="3048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9" name="3D Model 128">
                <a:extLst>
                  <a:ext uri="{FF2B5EF4-FFF2-40B4-BE49-F238E27FC236}">
                    <a16:creationId xmlns:a16="http://schemas.microsoft.com/office/drawing/2014/main" id="{D46EB8D4-90DE-4B73-B367-55E22E9D30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4951167"/>
                  </p:ext>
                </p:extLst>
              </p:nvPr>
            </p:nvGraphicFramePr>
            <p:xfrm>
              <a:off x="2278621" y="1738505"/>
              <a:ext cx="7518465" cy="3682473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7518465" cy="3682473"/>
                    </a:xfrm>
                    <a:prstGeom prst="rect">
                      <a:avLst/>
                    </a:prstGeom>
                    <a:noFill/>
                    <a:effectLst>
                      <a:glow rad="76200">
                        <a:srgbClr val="FFFF00">
                          <a:alpha val="84000"/>
                        </a:srgbClr>
                      </a:glow>
                    </a:effectLst>
                    <a:scene3d>
                      <a:camera prst="orthographicFront"/>
                      <a:lightRig rig="threePt" dir="t"/>
                    </a:scene3d>
                  </am3d:spPr>
                  <am3d:camera>
                    <am3d:pos x="0" y="0" z="470654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08" d="1000000"/>
                    <am3d:preTrans dx="-4117312" dy="-539062" dz="-14015062"/>
                    <am3d:scale>
                      <am3d:sx n="1000000" d="1000000"/>
                      <am3d:sy n="1000000" d="1000000"/>
                      <am3d:sz n="1000000" d="1000000"/>
                    </am3d:scale>
                    <am3d:rot ax="8259541" ay="-1794926" az="-9288414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83069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9" name="3D Model 128">
                <a:extLst>
                  <a:ext uri="{FF2B5EF4-FFF2-40B4-BE49-F238E27FC236}">
                    <a16:creationId xmlns:a16="http://schemas.microsoft.com/office/drawing/2014/main" id="{D46EB8D4-90DE-4B73-B367-55E22E9D30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78621" y="1738505"/>
                <a:ext cx="7518465" cy="3682473"/>
              </a:xfrm>
              <a:prstGeom prst="rect">
                <a:avLst/>
              </a:prstGeom>
              <a:noFill/>
              <a:effectLst>
                <a:glow rad="76200">
                  <a:srgbClr val="FFFF00">
                    <a:alpha val="84000"/>
                  </a:srgbClr>
                </a:glow>
              </a:effectLst>
              <a:scene3d>
                <a:camera prst="orthographicFront"/>
                <a:lightRig rig="threePt" dir="t"/>
              </a:scene3d>
            </p:spPr>
          </p:pic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8A3D297F-6EE8-4EF9-BF43-4E441CF9E499}"/>
              </a:ext>
            </a:extLst>
          </p:cNvPr>
          <p:cNvSpPr/>
          <p:nvPr/>
        </p:nvSpPr>
        <p:spPr>
          <a:xfrm>
            <a:off x="2068810" y="5056450"/>
            <a:ext cx="570755" cy="55472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46DA5AA-D20F-4BF9-8BF6-70058517A447}"/>
              </a:ext>
            </a:extLst>
          </p:cNvPr>
          <p:cNvSpPr/>
          <p:nvPr/>
        </p:nvSpPr>
        <p:spPr>
          <a:xfrm>
            <a:off x="2313419" y="5105235"/>
            <a:ext cx="81536" cy="465170"/>
          </a:xfrm>
          <a:prstGeom prst="rect">
            <a:avLst/>
          </a:prstGeom>
          <a:solidFill>
            <a:schemeClr val="tx1">
              <a:lumMod val="9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620F27D-B530-4191-B385-098A032B7BE4}"/>
              </a:ext>
            </a:extLst>
          </p:cNvPr>
          <p:cNvGrpSpPr/>
          <p:nvPr/>
        </p:nvGrpSpPr>
        <p:grpSpPr>
          <a:xfrm>
            <a:off x="2034270" y="5632814"/>
            <a:ext cx="605295" cy="601907"/>
            <a:chOff x="2034270" y="5632814"/>
            <a:chExt cx="605295" cy="601907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FA1EC94-C8F0-4174-9862-2B9A855C57F9}"/>
                </a:ext>
              </a:extLst>
            </p:cNvPr>
            <p:cNvSpPr/>
            <p:nvPr/>
          </p:nvSpPr>
          <p:spPr>
            <a:xfrm>
              <a:off x="2068810" y="5679998"/>
              <a:ext cx="570755" cy="554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9699C2D-3F28-46BC-B5B5-2125C7CEB45E}"/>
                </a:ext>
              </a:extLst>
            </p:cNvPr>
            <p:cNvSpPr/>
            <p:nvPr/>
          </p:nvSpPr>
          <p:spPr>
            <a:xfrm rot="2700000">
              <a:off x="2313418" y="5727455"/>
              <a:ext cx="81537" cy="46517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C34BE54-172E-4F53-ACAF-7C3240ED4DA7}"/>
                </a:ext>
              </a:extLst>
            </p:cNvPr>
            <p:cNvSpPr txBox="1"/>
            <p:nvPr/>
          </p:nvSpPr>
          <p:spPr>
            <a:xfrm>
              <a:off x="2034270" y="5632814"/>
              <a:ext cx="2446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1</a:t>
              </a:r>
              <a:endParaRPr lang="en-US" sz="1400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4630023-90B3-4514-8AC3-AC1E86C5918E}"/>
              </a:ext>
            </a:extLst>
          </p:cNvPr>
          <p:cNvSpPr txBox="1"/>
          <p:nvPr/>
        </p:nvSpPr>
        <p:spPr>
          <a:xfrm>
            <a:off x="2034013" y="4973840"/>
            <a:ext cx="244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</a:t>
            </a:r>
            <a:endParaRPr lang="en-US" sz="14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4117AC-586C-4503-A584-C00B7BD85ECF}"/>
              </a:ext>
            </a:extLst>
          </p:cNvPr>
          <p:cNvGrpSpPr/>
          <p:nvPr/>
        </p:nvGrpSpPr>
        <p:grpSpPr>
          <a:xfrm>
            <a:off x="2680334" y="5632814"/>
            <a:ext cx="597251" cy="601907"/>
            <a:chOff x="2680334" y="5632814"/>
            <a:chExt cx="597251" cy="60190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65772A0-9C8B-470C-AAB1-2707B781B05A}"/>
                </a:ext>
              </a:extLst>
            </p:cNvPr>
            <p:cNvSpPr/>
            <p:nvPr/>
          </p:nvSpPr>
          <p:spPr>
            <a:xfrm>
              <a:off x="2680334" y="5679998"/>
              <a:ext cx="570755" cy="55472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9E35B4A-C09F-40D6-B0E0-ECFD70159F72}"/>
                </a:ext>
              </a:extLst>
            </p:cNvPr>
            <p:cNvSpPr/>
            <p:nvPr/>
          </p:nvSpPr>
          <p:spPr>
            <a:xfrm rot="8100000">
              <a:off x="2924943" y="5723446"/>
              <a:ext cx="81536" cy="46517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4A95AE-F089-42BD-8F8A-FC08AC7D8DA8}"/>
                </a:ext>
              </a:extLst>
            </p:cNvPr>
            <p:cNvSpPr txBox="1"/>
            <p:nvPr/>
          </p:nvSpPr>
          <p:spPr>
            <a:xfrm>
              <a:off x="3032976" y="5632814"/>
              <a:ext cx="244609" cy="214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0</a:t>
              </a:r>
              <a:endParaRPr lang="en-US" sz="14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EBE5C7A-9CB6-4666-9DAB-422D612699A5}"/>
              </a:ext>
            </a:extLst>
          </p:cNvPr>
          <p:cNvGrpSpPr/>
          <p:nvPr/>
        </p:nvGrpSpPr>
        <p:grpSpPr>
          <a:xfrm>
            <a:off x="2680334" y="4973840"/>
            <a:ext cx="596994" cy="637333"/>
            <a:chOff x="2680334" y="4973840"/>
            <a:chExt cx="596994" cy="637333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DD87D85-3C1E-47D9-A9CA-91A59B063371}"/>
                </a:ext>
              </a:extLst>
            </p:cNvPr>
            <p:cNvSpPr/>
            <p:nvPr/>
          </p:nvSpPr>
          <p:spPr>
            <a:xfrm>
              <a:off x="2680334" y="5056450"/>
              <a:ext cx="570755" cy="55472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F6F5D2A-AE4B-4626-9D7B-7F50255E4B9A}"/>
                </a:ext>
              </a:extLst>
            </p:cNvPr>
            <p:cNvSpPr/>
            <p:nvPr/>
          </p:nvSpPr>
          <p:spPr>
            <a:xfrm rot="5400000">
              <a:off x="2924943" y="5105235"/>
              <a:ext cx="81537" cy="46517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1DD72EA-E587-489D-9B91-CA2D3576D2FC}"/>
                </a:ext>
              </a:extLst>
            </p:cNvPr>
            <p:cNvSpPr txBox="1"/>
            <p:nvPr/>
          </p:nvSpPr>
          <p:spPr>
            <a:xfrm>
              <a:off x="3032719" y="4973840"/>
              <a:ext cx="244609" cy="214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0</a:t>
              </a:r>
              <a:endParaRPr lang="en-US" sz="1400" dirty="0"/>
            </a:p>
          </p:txBody>
        </p:sp>
      </p:grp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417CBA92-0A78-4EC4-9BEE-1418A4E8989E}"/>
              </a:ext>
            </a:extLst>
          </p:cNvPr>
          <p:cNvCxnSpPr>
            <a:cxnSpLocks/>
          </p:cNvCxnSpPr>
          <p:nvPr/>
        </p:nvCxnSpPr>
        <p:spPr>
          <a:xfrm flipH="1">
            <a:off x="1141859" y="5324683"/>
            <a:ext cx="1171560" cy="542648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9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2" descr="Alice Glick | Simpsons Wiki | Fandom">
            <a:extLst>
              <a:ext uri="{FF2B5EF4-FFF2-40B4-BE49-F238E27FC236}">
                <a16:creationId xmlns:a16="http://schemas.microsoft.com/office/drawing/2014/main" id="{66B48105-8034-4619-802C-86B3A91EB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66" y="4494537"/>
            <a:ext cx="833165" cy="198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8958D827-830E-47FF-9B47-08B916C804F3}"/>
              </a:ext>
            </a:extLst>
          </p:cNvPr>
          <p:cNvGrpSpPr/>
          <p:nvPr/>
        </p:nvGrpSpPr>
        <p:grpSpPr>
          <a:xfrm>
            <a:off x="8229599" y="2066797"/>
            <a:ext cx="606636" cy="589596"/>
            <a:chOff x="8229599" y="2066797"/>
            <a:chExt cx="606636" cy="589596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0723BD0-7ED9-4EE1-9F9D-461755678DEA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5D225BF9-4A06-48D5-B0F0-681C927DF29A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8421D637-34AF-4A0F-9B2C-15D1C57F5CB4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F87FC75-11C0-4BFB-9ECA-B0D55DB70F8D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952A00A-C2C8-4A44-8753-404B6F22BA6B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pic>
        <p:nvPicPr>
          <p:cNvPr id="4098" name="Picture 2" descr="Ocean Optics ecoVis Vis-NIR light source (400nm-2500nm)">
            <a:extLst>
              <a:ext uri="{FF2B5EF4-FFF2-40B4-BE49-F238E27FC236}">
                <a16:creationId xmlns:a16="http://schemas.microsoft.com/office/drawing/2014/main" id="{963EAADF-3152-4DD9-948D-21BFAAD17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2628">
            <a:off x="68090" y="5581728"/>
            <a:ext cx="1131982" cy="113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C522E30-8579-4C53-8F1F-6108E3280107}"/>
              </a:ext>
            </a:extLst>
          </p:cNvPr>
          <p:cNvSpPr txBox="1"/>
          <p:nvPr/>
        </p:nvSpPr>
        <p:spPr>
          <a:xfrm>
            <a:off x="858282" y="6307216"/>
            <a:ext cx="2646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single-photon light source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0B36CAA-AC95-499E-BA56-7FD2ADF9A543}"/>
              </a:ext>
            </a:extLst>
          </p:cNvPr>
          <p:cNvGrpSpPr/>
          <p:nvPr/>
        </p:nvGrpSpPr>
        <p:grpSpPr>
          <a:xfrm>
            <a:off x="8229599" y="1404050"/>
            <a:ext cx="606636" cy="589596"/>
            <a:chOff x="8229599" y="1404050"/>
            <a:chExt cx="606636" cy="589596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2619096-8479-46D1-ACC6-0F8D9C5D35B0}"/>
                </a:ext>
              </a:extLst>
            </p:cNvPr>
            <p:cNvSpPr/>
            <p:nvPr/>
          </p:nvSpPr>
          <p:spPr>
            <a:xfrm>
              <a:off x="8229599" y="1404050"/>
              <a:ext cx="606636" cy="5895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137A2B2-2FB3-4570-9B18-E1E5977B1411}"/>
                </a:ext>
              </a:extLst>
            </p:cNvPr>
            <p:cNvGrpSpPr/>
            <p:nvPr/>
          </p:nvGrpSpPr>
          <p:grpSpPr>
            <a:xfrm>
              <a:off x="8292267" y="1455902"/>
              <a:ext cx="494413" cy="494413"/>
              <a:chOff x="8292267" y="1455902"/>
              <a:chExt cx="494413" cy="494413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11E301E-3350-493B-9BF6-10203E127067}"/>
                  </a:ext>
                </a:extLst>
              </p:cNvPr>
              <p:cNvSpPr/>
              <p:nvPr/>
            </p:nvSpPr>
            <p:spPr>
              <a:xfrm>
                <a:off x="8489586" y="1455902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88F197DB-42F9-4071-8960-4D344F72EC39}"/>
                  </a:ext>
                </a:extLst>
              </p:cNvPr>
              <p:cNvSpPr/>
              <p:nvPr/>
            </p:nvSpPr>
            <p:spPr>
              <a:xfrm rot="5400000">
                <a:off x="8496143" y="1451641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D9A9962-53CD-4880-8E48-702339D74AB4}"/>
                </a:ext>
              </a:extLst>
            </p:cNvPr>
            <p:cNvSpPr/>
            <p:nvPr/>
          </p:nvSpPr>
          <p:spPr>
            <a:xfrm>
              <a:off x="8493814" y="1600200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aphicFrame>
        <p:nvGraphicFramePr>
          <p:cNvPr id="64" name="Table 4">
            <a:extLst>
              <a:ext uri="{FF2B5EF4-FFF2-40B4-BE49-F238E27FC236}">
                <a16:creationId xmlns:a16="http://schemas.microsoft.com/office/drawing/2014/main" id="{A8A8149F-AE9F-4BB7-8FC0-E51B002176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63629"/>
              </p:ext>
            </p:extLst>
          </p:nvPr>
        </p:nvGraphicFramePr>
        <p:xfrm>
          <a:off x="662656" y="228600"/>
          <a:ext cx="8176544" cy="111252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690144">
                  <a:extLst>
                    <a:ext uri="{9D8B030D-6E8A-4147-A177-3AD203B41FA5}">
                      <a16:colId xmlns:a16="http://schemas.microsoft.com/office/drawing/2014/main" val="284079021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6991375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3700803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20955503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02957198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41201496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13247123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2039951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862284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Photon polarization Alice sends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387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Bob's random measuring basis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5227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Photon polarization Bob measures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161556"/>
                  </a:ext>
                </a:extLst>
              </a:tr>
            </a:tbl>
          </a:graphicData>
        </a:graphic>
      </p:graphicFrame>
      <p:pic>
        <p:nvPicPr>
          <p:cNvPr id="65" name="Picture 64">
            <a:extLst>
              <a:ext uri="{FF2B5EF4-FFF2-40B4-BE49-F238E27FC236}">
                <a16:creationId xmlns:a16="http://schemas.microsoft.com/office/drawing/2014/main" id="{DF581698-D3F7-47FB-A56B-D2BF48C3C2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720" y="228600"/>
            <a:ext cx="318654" cy="3048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AB3A698D-22D7-4A47-BA70-9ACF28756F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1" y="225926"/>
            <a:ext cx="318654" cy="307473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A0A6DD1-AB69-4863-BFA0-BE06924A0B0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703" y="659404"/>
            <a:ext cx="258671" cy="250911"/>
          </a:xfrm>
          <a:prstGeom prst="rect">
            <a:avLst/>
          </a:prstGeom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896C94F6-7033-4DE9-9550-15D4996E338D}"/>
              </a:ext>
            </a:extLst>
          </p:cNvPr>
          <p:cNvGrpSpPr/>
          <p:nvPr/>
        </p:nvGrpSpPr>
        <p:grpSpPr>
          <a:xfrm>
            <a:off x="4267201" y="647223"/>
            <a:ext cx="258671" cy="254475"/>
            <a:chOff x="8229599" y="2066797"/>
            <a:chExt cx="606636" cy="589596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D3EC7768-8DE6-4334-B707-F19746192979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A59CF4E9-6D09-4EF5-9F58-C2DECCD43CCE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A23D902C-EFA7-4891-B155-A29CB16DD9F4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9FD142C8-E608-4387-A134-5E20BE3C9FB3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E5B5991E-4DEA-492B-AE45-21BF5FCE5A7D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pic>
        <p:nvPicPr>
          <p:cNvPr id="101" name="Picture 100">
            <a:extLst>
              <a:ext uri="{FF2B5EF4-FFF2-40B4-BE49-F238E27FC236}">
                <a16:creationId xmlns:a16="http://schemas.microsoft.com/office/drawing/2014/main" id="{7C43CBF0-C196-4514-A5C4-EE3FCFFF81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47" y="982878"/>
            <a:ext cx="318654" cy="304800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031E0234-EAAC-4BBE-A803-F9F00E0EAAE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636" y="990600"/>
            <a:ext cx="314591" cy="30417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2" name="3D Model 111">
                <a:extLst>
                  <a:ext uri="{FF2B5EF4-FFF2-40B4-BE49-F238E27FC236}">
                    <a16:creationId xmlns:a16="http://schemas.microsoft.com/office/drawing/2014/main" id="{ADDFC8C2-9405-4C4E-8F22-646A887871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2314989"/>
                  </p:ext>
                </p:extLst>
              </p:nvPr>
            </p:nvGraphicFramePr>
            <p:xfrm>
              <a:off x="2534627" y="1903066"/>
              <a:ext cx="7071879" cy="333991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7071879" cy="3339914"/>
                    </a:xfrm>
                    <a:prstGeom prst="rect">
                      <a:avLst/>
                    </a:prstGeom>
                    <a:noFill/>
                    <a:effectLst>
                      <a:glow rad="76200">
                        <a:srgbClr val="FFFF00">
                          <a:alpha val="84000"/>
                        </a:srgbClr>
                      </a:glow>
                    </a:effectLst>
                  </am3d:spPr>
                  <am3d:camera>
                    <am3d:pos x="0" y="0" z="470654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08" d="1000000"/>
                    <am3d:preTrans dx="-4117312" dy="-539062" dz="-14015062"/>
                    <am3d:scale>
                      <am3d:sx n="1000000" d="1000000"/>
                      <am3d:sy n="1000000" d="1000000"/>
                      <am3d:sz n="1000000" d="1000000"/>
                    </am3d:scale>
                    <am3d:rot ax="8606503" ay="-2246889" az="-930215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79834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2" name="3D Model 111">
                <a:extLst>
                  <a:ext uri="{FF2B5EF4-FFF2-40B4-BE49-F238E27FC236}">
                    <a16:creationId xmlns:a16="http://schemas.microsoft.com/office/drawing/2014/main" id="{ADDFC8C2-9405-4C4E-8F22-646A887871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34627" y="1903066"/>
                <a:ext cx="7071879" cy="3339914"/>
              </a:xfrm>
              <a:prstGeom prst="rect">
                <a:avLst/>
              </a:prstGeom>
              <a:noFill/>
              <a:effectLst>
                <a:glow rad="76200">
                  <a:srgbClr val="FFFF00">
                    <a:alpha val="84000"/>
                  </a:srgbClr>
                </a:glow>
              </a:effectLst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CB78E4AA-8A08-456D-8906-73A49398E505}"/>
              </a:ext>
            </a:extLst>
          </p:cNvPr>
          <p:cNvGrpSpPr/>
          <p:nvPr/>
        </p:nvGrpSpPr>
        <p:grpSpPr>
          <a:xfrm>
            <a:off x="1412484" y="4973840"/>
            <a:ext cx="1243572" cy="1260881"/>
            <a:chOff x="1412484" y="4343400"/>
            <a:chExt cx="1243572" cy="126088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3072CEB-E0B7-46A8-BA5C-AA02B743397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281" y="4426010"/>
              <a:ext cx="1182279" cy="1178271"/>
              <a:chOff x="1219200" y="4046092"/>
              <a:chExt cx="2209800" cy="2202308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1081A47-E97E-4D97-BEA3-9A1E00C8F568}"/>
                  </a:ext>
                </a:extLst>
              </p:cNvPr>
              <p:cNvSpPr/>
              <p:nvPr/>
            </p:nvSpPr>
            <p:spPr>
              <a:xfrm>
                <a:off x="1219200" y="4046092"/>
                <a:ext cx="1066800" cy="1036834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A026728-11DE-4023-9A47-10103ED4533E}"/>
                  </a:ext>
                </a:extLst>
              </p:cNvPr>
              <p:cNvSpPr/>
              <p:nvPr/>
            </p:nvSpPr>
            <p:spPr>
              <a:xfrm>
                <a:off x="2362200" y="4046092"/>
                <a:ext cx="1066800" cy="1036834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B67359E-1445-4E45-86E7-06550F8986D7}"/>
                  </a:ext>
                </a:extLst>
              </p:cNvPr>
              <p:cNvSpPr/>
              <p:nvPr/>
            </p:nvSpPr>
            <p:spPr>
              <a:xfrm>
                <a:off x="1219200" y="5211566"/>
                <a:ext cx="1066800" cy="103683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0BF5D0F-F7E7-4CB7-9E41-5A1FEF36132B}"/>
                  </a:ext>
                </a:extLst>
              </p:cNvPr>
              <p:cNvSpPr/>
              <p:nvPr/>
            </p:nvSpPr>
            <p:spPr>
              <a:xfrm>
                <a:off x="2362200" y="5211566"/>
                <a:ext cx="1066800" cy="1036834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71967B4-21B8-4B90-B9D5-6C2FA79F4F01}"/>
                  </a:ext>
                </a:extLst>
              </p:cNvPr>
              <p:cNvSpPr/>
              <p:nvPr/>
            </p:nvSpPr>
            <p:spPr>
              <a:xfrm>
                <a:off x="1676400" y="4137276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B174EE7-FA11-4139-85C3-6E991E76FFE3}"/>
                  </a:ext>
                </a:extLst>
              </p:cNvPr>
              <p:cNvSpPr/>
              <p:nvPr/>
            </p:nvSpPr>
            <p:spPr>
              <a:xfrm rot="5400000">
                <a:off x="2819400" y="4137276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7521DE6-7CC3-44AA-848A-2A6EE0F025AB}"/>
                  </a:ext>
                </a:extLst>
              </p:cNvPr>
              <p:cNvSpPr/>
              <p:nvPr/>
            </p:nvSpPr>
            <p:spPr>
              <a:xfrm rot="2700000">
                <a:off x="1676398" y="5300269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DF91B1A-37BB-43E2-87EB-BD5E39E0BC7D}"/>
                  </a:ext>
                </a:extLst>
              </p:cNvPr>
              <p:cNvSpPr/>
              <p:nvPr/>
            </p:nvSpPr>
            <p:spPr>
              <a:xfrm rot="8100000">
                <a:off x="2819400" y="5292775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3BB23FA-A6FB-455B-A4FF-DCB597E3406A}"/>
                </a:ext>
              </a:extLst>
            </p:cNvPr>
            <p:cNvSpPr txBox="1"/>
            <p:nvPr/>
          </p:nvSpPr>
          <p:spPr>
            <a:xfrm>
              <a:off x="1412741" y="5002374"/>
              <a:ext cx="2446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1</a:t>
              </a:r>
              <a:endParaRPr lang="en-US" sz="14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87757B8-FF29-404C-A306-676A33DF7874}"/>
                </a:ext>
              </a:extLst>
            </p:cNvPr>
            <p:cNvSpPr txBox="1"/>
            <p:nvPr/>
          </p:nvSpPr>
          <p:spPr>
            <a:xfrm>
              <a:off x="1412484" y="4343400"/>
              <a:ext cx="2446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1</a:t>
              </a:r>
              <a:endParaRPr lang="en-US" sz="14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DFB5C9C-059B-47E2-B8F0-78B789055F3B}"/>
                </a:ext>
              </a:extLst>
            </p:cNvPr>
            <p:cNvSpPr txBox="1"/>
            <p:nvPr/>
          </p:nvSpPr>
          <p:spPr>
            <a:xfrm>
              <a:off x="2411447" y="5002374"/>
              <a:ext cx="244609" cy="214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0</a:t>
              </a:r>
              <a:endParaRPr lang="en-US" sz="14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625CAA5-4FBA-4037-9AA9-7D6E8401EB5F}"/>
                </a:ext>
              </a:extLst>
            </p:cNvPr>
            <p:cNvSpPr txBox="1"/>
            <p:nvPr/>
          </p:nvSpPr>
          <p:spPr>
            <a:xfrm>
              <a:off x="2411190" y="4343400"/>
              <a:ext cx="244609" cy="214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0</a:t>
              </a:r>
              <a:endParaRPr lang="en-US" sz="1400" dirty="0"/>
            </a:p>
          </p:txBody>
        </p:sp>
      </p:grp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3C1CC7E-C708-4095-8092-A5ED824BB282}"/>
              </a:ext>
            </a:extLst>
          </p:cNvPr>
          <p:cNvCxnSpPr>
            <a:cxnSpLocks/>
          </p:cNvCxnSpPr>
          <p:nvPr/>
        </p:nvCxnSpPr>
        <p:spPr>
          <a:xfrm flipH="1">
            <a:off x="1141859" y="5324683"/>
            <a:ext cx="1171560" cy="542648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12" descr="OAFE - Clerks InAction Figures: Jay and Silent Bob review">
            <a:extLst>
              <a:ext uri="{FF2B5EF4-FFF2-40B4-BE49-F238E27FC236}">
                <a16:creationId xmlns:a16="http://schemas.microsoft.com/office/drawing/2014/main" id="{C2837BE4-A62B-4E17-B6E8-C5A3E9CF0A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8"/>
          <a:stretch/>
        </p:blipFill>
        <p:spPr bwMode="auto">
          <a:xfrm flipH="1">
            <a:off x="7859632" y="2728335"/>
            <a:ext cx="1218638" cy="197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55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40">
            <a:extLst>
              <a:ext uri="{FF2B5EF4-FFF2-40B4-BE49-F238E27FC236}">
                <a16:creationId xmlns:a16="http://schemas.microsoft.com/office/drawing/2014/main" id="{CC48E6E5-5857-4796-A245-7BBDC9121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7" y="4594094"/>
            <a:ext cx="1175856" cy="200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3991C6B5-D517-47ED-AF5C-9EBAB6C574CD}"/>
              </a:ext>
            </a:extLst>
          </p:cNvPr>
          <p:cNvGrpSpPr/>
          <p:nvPr/>
        </p:nvGrpSpPr>
        <p:grpSpPr>
          <a:xfrm>
            <a:off x="8229599" y="2066797"/>
            <a:ext cx="606636" cy="589596"/>
            <a:chOff x="8229599" y="2066797"/>
            <a:chExt cx="606636" cy="589596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8A1231D-9B77-43DA-89E1-192036DE5084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9C62644-74A8-4F53-8142-6F3EA4CB73D8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2C42368-AFAA-4CF2-922A-F58EC5D31989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3E98BC4-9104-4B12-BE87-0A427FB54656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7B59A94-AF66-4D1F-9FA9-4CA7E9FE4000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pic>
        <p:nvPicPr>
          <p:cNvPr id="4098" name="Picture 2" descr="Ocean Optics ecoVis Vis-NIR light source (400nm-2500nm)">
            <a:extLst>
              <a:ext uri="{FF2B5EF4-FFF2-40B4-BE49-F238E27FC236}">
                <a16:creationId xmlns:a16="http://schemas.microsoft.com/office/drawing/2014/main" id="{963EAADF-3152-4DD9-948D-21BFAAD17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2628">
            <a:off x="68090" y="5581728"/>
            <a:ext cx="1131982" cy="113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C522E30-8579-4C53-8F1F-6108E3280107}"/>
              </a:ext>
            </a:extLst>
          </p:cNvPr>
          <p:cNvSpPr txBox="1"/>
          <p:nvPr/>
        </p:nvSpPr>
        <p:spPr>
          <a:xfrm>
            <a:off x="858282" y="6307216"/>
            <a:ext cx="2646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single-photon light source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63242E5-C577-4538-A3B4-9307167D4635}"/>
              </a:ext>
            </a:extLst>
          </p:cNvPr>
          <p:cNvGrpSpPr/>
          <p:nvPr/>
        </p:nvGrpSpPr>
        <p:grpSpPr>
          <a:xfrm>
            <a:off x="8229599" y="1404050"/>
            <a:ext cx="606636" cy="589596"/>
            <a:chOff x="8229599" y="1404050"/>
            <a:chExt cx="606636" cy="589596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7584E98-4582-464D-9850-D5EC4B222977}"/>
                </a:ext>
              </a:extLst>
            </p:cNvPr>
            <p:cNvSpPr/>
            <p:nvPr/>
          </p:nvSpPr>
          <p:spPr>
            <a:xfrm>
              <a:off x="8229599" y="1404050"/>
              <a:ext cx="606636" cy="5895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B53A919-8F71-4482-8F45-B4AFB48A1DC8}"/>
                </a:ext>
              </a:extLst>
            </p:cNvPr>
            <p:cNvGrpSpPr/>
            <p:nvPr/>
          </p:nvGrpSpPr>
          <p:grpSpPr>
            <a:xfrm>
              <a:off x="8292267" y="1455902"/>
              <a:ext cx="494413" cy="494413"/>
              <a:chOff x="8292267" y="1455902"/>
              <a:chExt cx="494413" cy="494413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8958D56-AD88-42FF-934D-207D79D2F394}"/>
                  </a:ext>
                </a:extLst>
              </p:cNvPr>
              <p:cNvSpPr/>
              <p:nvPr/>
            </p:nvSpPr>
            <p:spPr>
              <a:xfrm>
                <a:off x="8489586" y="1455902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AE76A944-389E-4332-9BEE-34D441003756}"/>
                  </a:ext>
                </a:extLst>
              </p:cNvPr>
              <p:cNvSpPr/>
              <p:nvPr/>
            </p:nvSpPr>
            <p:spPr>
              <a:xfrm rot="5400000">
                <a:off x="8496143" y="1451641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</p:grp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6C120DF-756A-4282-99DA-9E949F6E3A45}"/>
                </a:ext>
              </a:extLst>
            </p:cNvPr>
            <p:cNvSpPr/>
            <p:nvPr/>
          </p:nvSpPr>
          <p:spPr>
            <a:xfrm>
              <a:off x="8493814" y="1600200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aphicFrame>
        <p:nvGraphicFramePr>
          <p:cNvPr id="60" name="Table 4">
            <a:extLst>
              <a:ext uri="{FF2B5EF4-FFF2-40B4-BE49-F238E27FC236}">
                <a16:creationId xmlns:a16="http://schemas.microsoft.com/office/drawing/2014/main" id="{3CC393D9-AC71-4F5A-9AB1-4017A4A8C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63629"/>
              </p:ext>
            </p:extLst>
          </p:nvPr>
        </p:nvGraphicFramePr>
        <p:xfrm>
          <a:off x="662656" y="228600"/>
          <a:ext cx="8176544" cy="111252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690144">
                  <a:extLst>
                    <a:ext uri="{9D8B030D-6E8A-4147-A177-3AD203B41FA5}">
                      <a16:colId xmlns:a16="http://schemas.microsoft.com/office/drawing/2014/main" val="284079021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6991375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3700803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20955503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02957198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41201496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13247123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2039951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862284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Photon polarization Alice sends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387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Bob's random measuring basis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5227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Photon polarization Bob measures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161556"/>
                  </a:ext>
                </a:extLst>
              </a:tr>
            </a:tbl>
          </a:graphicData>
        </a:graphic>
      </p:graphicFrame>
      <p:pic>
        <p:nvPicPr>
          <p:cNvPr id="61" name="Picture 60">
            <a:extLst>
              <a:ext uri="{FF2B5EF4-FFF2-40B4-BE49-F238E27FC236}">
                <a16:creationId xmlns:a16="http://schemas.microsoft.com/office/drawing/2014/main" id="{DBCCC33B-99C6-4C41-B170-F9C279186E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720" y="228600"/>
            <a:ext cx="318654" cy="3048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FD12542-658D-40E3-908A-9E2AC46DF1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1" y="225926"/>
            <a:ext cx="318654" cy="30747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A6468745-B531-4608-BCF1-19A9C8ECA07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252" y="231665"/>
            <a:ext cx="330066" cy="30111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8F88B7ED-3FAC-4A4B-8EF1-9ABE3F509D3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703" y="659404"/>
            <a:ext cx="258671" cy="250911"/>
          </a:xfrm>
          <a:prstGeom prst="rect">
            <a:avLst/>
          </a:prstGeom>
        </p:spPr>
      </p:pic>
      <p:grpSp>
        <p:nvGrpSpPr>
          <p:cNvPr id="85" name="Group 84">
            <a:extLst>
              <a:ext uri="{FF2B5EF4-FFF2-40B4-BE49-F238E27FC236}">
                <a16:creationId xmlns:a16="http://schemas.microsoft.com/office/drawing/2014/main" id="{91CA19EF-11F8-46EA-9CE8-F04489E8CF12}"/>
              </a:ext>
            </a:extLst>
          </p:cNvPr>
          <p:cNvGrpSpPr/>
          <p:nvPr/>
        </p:nvGrpSpPr>
        <p:grpSpPr>
          <a:xfrm>
            <a:off x="4933196" y="651689"/>
            <a:ext cx="258671" cy="254475"/>
            <a:chOff x="8229599" y="2066797"/>
            <a:chExt cx="606636" cy="589596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A9460B9-B429-4A4D-932E-00D8B9D5DCAE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8E22C4A2-F1EC-4CE9-A3B5-78260C19F2D0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C65F2DF8-5589-402E-9425-00E5A3D9C749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6D9BB6BD-14B1-4EF2-A9DB-80F9EBAE04B5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77D9EB5-7F3B-4FBE-AEEC-E39BD8B1AF9E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9E1DA66-1832-4F6D-A636-4024C50F1F74}"/>
              </a:ext>
            </a:extLst>
          </p:cNvPr>
          <p:cNvGrpSpPr/>
          <p:nvPr/>
        </p:nvGrpSpPr>
        <p:grpSpPr>
          <a:xfrm>
            <a:off x="4267201" y="647223"/>
            <a:ext cx="258671" cy="254475"/>
            <a:chOff x="8229599" y="2066797"/>
            <a:chExt cx="606636" cy="58959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1FA6AE5-7F75-4C05-BA15-389F131B884B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F436C2C-5DD7-41A3-A5BC-6F7125B705AA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CB27066E-64C5-4706-9680-2B19A8BCD01C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9485AAB7-E529-4EC4-8E56-7EA0F2078490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8BE9D49-B8AD-4A7D-9D88-261D74A8CF5E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pic>
        <p:nvPicPr>
          <p:cNvPr id="97" name="Picture 96">
            <a:extLst>
              <a:ext uri="{FF2B5EF4-FFF2-40B4-BE49-F238E27FC236}">
                <a16:creationId xmlns:a16="http://schemas.microsoft.com/office/drawing/2014/main" id="{F6B7A6D5-4179-44E4-9103-939517585B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47" y="982878"/>
            <a:ext cx="318654" cy="30480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964257B7-0E9D-4A8E-8DBF-913EAEDD51D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252" y="988482"/>
            <a:ext cx="330066" cy="301113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550F5812-CFB4-48F3-ABCF-5844F6E67F2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636" y="990600"/>
            <a:ext cx="314591" cy="30417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2" name="3D Model 61">
                <a:extLst>
                  <a:ext uri="{FF2B5EF4-FFF2-40B4-BE49-F238E27FC236}">
                    <a16:creationId xmlns:a16="http://schemas.microsoft.com/office/drawing/2014/main" id="{CD144256-AE6A-42B6-8446-0A855C9EA6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52437452"/>
                  </p:ext>
                </p:extLst>
              </p:nvPr>
            </p:nvGraphicFramePr>
            <p:xfrm>
              <a:off x="2436935" y="1828800"/>
              <a:ext cx="6825613" cy="3433736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6825613" cy="3433736"/>
                    </a:xfrm>
                    <a:prstGeom prst="rect">
                      <a:avLst/>
                    </a:prstGeom>
                    <a:effectLst>
                      <a:glow rad="76200">
                        <a:srgbClr val="FFFF00">
                          <a:alpha val="84000"/>
                        </a:srgbClr>
                      </a:glow>
                    </a:effectLst>
                  </am3d:spPr>
                  <am3d:camera>
                    <am3d:pos x="0" y="0" z="470698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08" d="1000000"/>
                    <am3d:preTrans dx="-4117312" dy="-539062" dz="-14015062"/>
                    <am3d:scale>
                      <am3d:sx n="1000000" d="1000000"/>
                      <am3d:sy n="1000000" d="1000000"/>
                      <am3d:sz n="1000000" d="1000000"/>
                    </am3d:scale>
                    <am3d:rot ax="7717820" ay="-1239123" az="-9317413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75681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2" name="3D Model 61">
                <a:extLst>
                  <a:ext uri="{FF2B5EF4-FFF2-40B4-BE49-F238E27FC236}">
                    <a16:creationId xmlns:a16="http://schemas.microsoft.com/office/drawing/2014/main" id="{CD144256-AE6A-42B6-8446-0A855C9EA6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36935" y="1828800"/>
                <a:ext cx="6825613" cy="3433736"/>
              </a:xfrm>
              <a:prstGeom prst="rect">
                <a:avLst/>
              </a:prstGeom>
              <a:effectLst>
                <a:glow rad="76200">
                  <a:srgbClr val="FFFF00">
                    <a:alpha val="84000"/>
                  </a:srgbClr>
                </a:glow>
              </a:effectLst>
            </p:spPr>
          </p:pic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013A03FE-C5EE-47D2-BCA0-DAE549C10F1A}"/>
              </a:ext>
            </a:extLst>
          </p:cNvPr>
          <p:cNvGrpSpPr/>
          <p:nvPr/>
        </p:nvGrpSpPr>
        <p:grpSpPr>
          <a:xfrm>
            <a:off x="1412484" y="4343400"/>
            <a:ext cx="1243572" cy="1260881"/>
            <a:chOff x="1412484" y="4343400"/>
            <a:chExt cx="1243572" cy="126088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C28C8B0-B033-4964-BD75-EF57E9EFF90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281" y="4426010"/>
              <a:ext cx="1182279" cy="1178271"/>
              <a:chOff x="1219200" y="4046092"/>
              <a:chExt cx="2209800" cy="2202308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72FB769-BD5D-40B7-AB18-4EF981970615}"/>
                  </a:ext>
                </a:extLst>
              </p:cNvPr>
              <p:cNvSpPr/>
              <p:nvPr/>
            </p:nvSpPr>
            <p:spPr>
              <a:xfrm>
                <a:off x="1219200" y="4046092"/>
                <a:ext cx="1066800" cy="1036834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EB0F34B-B4D1-42E0-8ECD-0A9379378A78}"/>
                  </a:ext>
                </a:extLst>
              </p:cNvPr>
              <p:cNvSpPr/>
              <p:nvPr/>
            </p:nvSpPr>
            <p:spPr>
              <a:xfrm>
                <a:off x="2362200" y="4046092"/>
                <a:ext cx="1066800" cy="1036834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095AB38-4497-452C-B077-418DEA01931F}"/>
                  </a:ext>
                </a:extLst>
              </p:cNvPr>
              <p:cNvSpPr/>
              <p:nvPr/>
            </p:nvSpPr>
            <p:spPr>
              <a:xfrm>
                <a:off x="1219200" y="5211566"/>
                <a:ext cx="1066800" cy="103683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6185485-8CCF-48AB-AB9C-702830C9BE9C}"/>
                  </a:ext>
                </a:extLst>
              </p:cNvPr>
              <p:cNvSpPr/>
              <p:nvPr/>
            </p:nvSpPr>
            <p:spPr>
              <a:xfrm>
                <a:off x="2362200" y="5211566"/>
                <a:ext cx="1066800" cy="1036834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42CF022-D8E8-4C86-9D88-0D30982325B3}"/>
                  </a:ext>
                </a:extLst>
              </p:cNvPr>
              <p:cNvSpPr/>
              <p:nvPr/>
            </p:nvSpPr>
            <p:spPr>
              <a:xfrm>
                <a:off x="1676400" y="4137276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E3C9E8C-387C-4486-AABB-6931B0E02A36}"/>
                  </a:ext>
                </a:extLst>
              </p:cNvPr>
              <p:cNvSpPr/>
              <p:nvPr/>
            </p:nvSpPr>
            <p:spPr>
              <a:xfrm rot="5400000">
                <a:off x="2819400" y="4137276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ED98C62-C746-4868-87D4-1C661A282E34}"/>
                  </a:ext>
                </a:extLst>
              </p:cNvPr>
              <p:cNvSpPr/>
              <p:nvPr/>
            </p:nvSpPr>
            <p:spPr>
              <a:xfrm rot="2700000">
                <a:off x="1676398" y="5300269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22AF142-1F2B-4D14-AD49-494D0344088B}"/>
                  </a:ext>
                </a:extLst>
              </p:cNvPr>
              <p:cNvSpPr/>
              <p:nvPr/>
            </p:nvSpPr>
            <p:spPr>
              <a:xfrm rot="8100000">
                <a:off x="2819400" y="5292775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13D5A11-D68D-4DD4-B317-958124CBB740}"/>
                </a:ext>
              </a:extLst>
            </p:cNvPr>
            <p:cNvSpPr txBox="1"/>
            <p:nvPr/>
          </p:nvSpPr>
          <p:spPr>
            <a:xfrm>
              <a:off x="1412741" y="5002374"/>
              <a:ext cx="2446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1</a:t>
              </a:r>
              <a:endParaRPr lang="en-US" sz="14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A18695A-FC9D-40E0-A518-AC5F4E5A1C43}"/>
                </a:ext>
              </a:extLst>
            </p:cNvPr>
            <p:cNvSpPr txBox="1"/>
            <p:nvPr/>
          </p:nvSpPr>
          <p:spPr>
            <a:xfrm>
              <a:off x="1412484" y="4343400"/>
              <a:ext cx="2446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1</a:t>
              </a:r>
              <a:endParaRPr lang="en-US" sz="14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677A461-D421-4653-A0E8-F5C88A28080E}"/>
                </a:ext>
              </a:extLst>
            </p:cNvPr>
            <p:cNvSpPr txBox="1"/>
            <p:nvPr/>
          </p:nvSpPr>
          <p:spPr>
            <a:xfrm>
              <a:off x="2411447" y="5002374"/>
              <a:ext cx="244609" cy="214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0</a:t>
              </a:r>
              <a:endParaRPr lang="en-US" sz="14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FF3C803-1573-40F9-A5CB-510D470B262D}"/>
                </a:ext>
              </a:extLst>
            </p:cNvPr>
            <p:cNvSpPr txBox="1"/>
            <p:nvPr/>
          </p:nvSpPr>
          <p:spPr>
            <a:xfrm>
              <a:off x="2411190" y="4343400"/>
              <a:ext cx="244609" cy="214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0</a:t>
              </a:r>
              <a:endParaRPr lang="en-US" sz="1400" dirty="0"/>
            </a:p>
          </p:txBody>
        </p:sp>
      </p:grp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A41C0DD-9350-4208-AEE8-86B1FB37F160}"/>
              </a:ext>
            </a:extLst>
          </p:cNvPr>
          <p:cNvCxnSpPr>
            <a:cxnSpLocks/>
          </p:cNvCxnSpPr>
          <p:nvPr/>
        </p:nvCxnSpPr>
        <p:spPr>
          <a:xfrm flipH="1">
            <a:off x="1141859" y="5324683"/>
            <a:ext cx="1171560" cy="542648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14" descr="Sideshow Bob - Wikipedia">
            <a:extLst>
              <a:ext uri="{FF2B5EF4-FFF2-40B4-BE49-F238E27FC236}">
                <a16:creationId xmlns:a16="http://schemas.microsoft.com/office/drawing/2014/main" id="{438FBA5D-0040-47ED-932F-26E0F6F7D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162" y="2917582"/>
            <a:ext cx="1039409" cy="185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84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36" descr="Alice Deejay music, videos, stats, and photos | Last.fm">
            <a:extLst>
              <a:ext uri="{FF2B5EF4-FFF2-40B4-BE49-F238E27FC236}">
                <a16:creationId xmlns:a16="http://schemas.microsoft.com/office/drawing/2014/main" id="{7EECDA7F-EEF2-4461-B43E-19F1EDA79E7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63" y="4538973"/>
            <a:ext cx="1322638" cy="132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2D9D7570-7A0A-42DB-8F15-4AFD7405696B}"/>
              </a:ext>
            </a:extLst>
          </p:cNvPr>
          <p:cNvGrpSpPr/>
          <p:nvPr/>
        </p:nvGrpSpPr>
        <p:grpSpPr>
          <a:xfrm>
            <a:off x="8229599" y="2066797"/>
            <a:ext cx="606636" cy="589596"/>
            <a:chOff x="8229599" y="2066797"/>
            <a:chExt cx="606636" cy="58959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564F357-B8E2-41D2-8E0F-65ED3991FA62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42567FB0-E389-48D1-A55B-8C741CEB5C61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9C1D780-FE42-4F5F-B551-8BED96550916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0E3FDCF-BDF8-47A2-BA58-C1F6F1A59C8A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6CB5934-980C-4FB2-82B9-0BC0196C01C4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pic>
        <p:nvPicPr>
          <p:cNvPr id="69" name="Picture 18" descr="Bobby&amp;#39;s World | Transparent PNGs Wiki | Fandom">
            <a:extLst>
              <a:ext uri="{FF2B5EF4-FFF2-40B4-BE49-F238E27FC236}">
                <a16:creationId xmlns:a16="http://schemas.microsoft.com/office/drawing/2014/main" id="{37BB5FA0-741A-48F7-B798-FC1B0624B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790" y="2565625"/>
            <a:ext cx="1586153" cy="1586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Ocean Optics ecoVis Vis-NIR light source (400nm-2500nm)">
            <a:extLst>
              <a:ext uri="{FF2B5EF4-FFF2-40B4-BE49-F238E27FC236}">
                <a16:creationId xmlns:a16="http://schemas.microsoft.com/office/drawing/2014/main" id="{963EAADF-3152-4DD9-948D-21BFAAD17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2628">
            <a:off x="68090" y="5581728"/>
            <a:ext cx="1131982" cy="113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C522E30-8579-4C53-8F1F-6108E3280107}"/>
              </a:ext>
            </a:extLst>
          </p:cNvPr>
          <p:cNvSpPr txBox="1"/>
          <p:nvPr/>
        </p:nvSpPr>
        <p:spPr>
          <a:xfrm>
            <a:off x="858282" y="6307216"/>
            <a:ext cx="2646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single-photon light source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F069FA5-60E7-4C80-9900-AE9F27CDD751}"/>
              </a:ext>
            </a:extLst>
          </p:cNvPr>
          <p:cNvGrpSpPr/>
          <p:nvPr/>
        </p:nvGrpSpPr>
        <p:grpSpPr>
          <a:xfrm>
            <a:off x="8229599" y="1404050"/>
            <a:ext cx="606636" cy="589596"/>
            <a:chOff x="8229599" y="1404050"/>
            <a:chExt cx="606636" cy="58959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63B46FF-BF44-4CC6-92B8-5654A16B37A5}"/>
                </a:ext>
              </a:extLst>
            </p:cNvPr>
            <p:cNvSpPr/>
            <p:nvPr/>
          </p:nvSpPr>
          <p:spPr>
            <a:xfrm>
              <a:off x="8229599" y="1404050"/>
              <a:ext cx="606636" cy="5895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2E57B3C-EFAB-486F-8CBC-AEE202B1582D}"/>
                </a:ext>
              </a:extLst>
            </p:cNvPr>
            <p:cNvGrpSpPr/>
            <p:nvPr/>
          </p:nvGrpSpPr>
          <p:grpSpPr>
            <a:xfrm>
              <a:off x="8292267" y="1455902"/>
              <a:ext cx="494413" cy="494413"/>
              <a:chOff x="8292267" y="1455902"/>
              <a:chExt cx="494413" cy="494413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A8122A9-BB69-4214-A300-2569C99FD369}"/>
                  </a:ext>
                </a:extLst>
              </p:cNvPr>
              <p:cNvSpPr/>
              <p:nvPr/>
            </p:nvSpPr>
            <p:spPr>
              <a:xfrm>
                <a:off x="8489586" y="1455902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15C44FA1-A09A-40EB-89FE-2A1341A76F48}"/>
                  </a:ext>
                </a:extLst>
              </p:cNvPr>
              <p:cNvSpPr/>
              <p:nvPr/>
            </p:nvSpPr>
            <p:spPr>
              <a:xfrm rot="5400000">
                <a:off x="8496143" y="1451641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</p:grp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3635080-7C47-4706-A5F0-56153F212E47}"/>
                </a:ext>
              </a:extLst>
            </p:cNvPr>
            <p:cNvSpPr/>
            <p:nvPr/>
          </p:nvSpPr>
          <p:spPr>
            <a:xfrm>
              <a:off x="8493814" y="1600200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aphicFrame>
        <p:nvGraphicFramePr>
          <p:cNvPr id="57" name="Table 4">
            <a:extLst>
              <a:ext uri="{FF2B5EF4-FFF2-40B4-BE49-F238E27FC236}">
                <a16:creationId xmlns:a16="http://schemas.microsoft.com/office/drawing/2014/main" id="{84BF52DE-8105-45BC-9DF8-E9B41792E2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63629"/>
              </p:ext>
            </p:extLst>
          </p:nvPr>
        </p:nvGraphicFramePr>
        <p:xfrm>
          <a:off x="662656" y="228600"/>
          <a:ext cx="8176544" cy="111252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690144">
                  <a:extLst>
                    <a:ext uri="{9D8B030D-6E8A-4147-A177-3AD203B41FA5}">
                      <a16:colId xmlns:a16="http://schemas.microsoft.com/office/drawing/2014/main" val="284079021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6991375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3700803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20955503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02957198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41201496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13247123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2039951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862284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Photon polarization Alice sends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387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Bob's random measuring basis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5227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Photon polarization Bob measures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161556"/>
                  </a:ext>
                </a:extLst>
              </a:tr>
            </a:tbl>
          </a:graphicData>
        </a:graphic>
      </p:graphicFrame>
      <p:pic>
        <p:nvPicPr>
          <p:cNvPr id="58" name="Picture 57">
            <a:extLst>
              <a:ext uri="{FF2B5EF4-FFF2-40B4-BE49-F238E27FC236}">
                <a16:creationId xmlns:a16="http://schemas.microsoft.com/office/drawing/2014/main" id="{05D8A12D-CB5F-4322-A104-7FF92C1F81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720" y="228600"/>
            <a:ext cx="318654" cy="3048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A6329E8-430E-4295-8A3C-1AF5D69442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31665"/>
            <a:ext cx="318654" cy="3048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71FC6CC-A941-42E1-9EE8-7CC46B4E748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1" y="225926"/>
            <a:ext cx="318654" cy="30747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58A7B7E-54FF-4C99-A062-088A125A66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252" y="231665"/>
            <a:ext cx="330066" cy="30111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C6F60FFD-A9AD-41CF-BE4E-226DD776B7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703" y="659404"/>
            <a:ext cx="258671" cy="250911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3C246A5E-77EC-4D51-AB08-02BFFD45C53F}"/>
              </a:ext>
            </a:extLst>
          </p:cNvPr>
          <p:cNvGrpSpPr/>
          <p:nvPr/>
        </p:nvGrpSpPr>
        <p:grpSpPr>
          <a:xfrm>
            <a:off x="4933196" y="651689"/>
            <a:ext cx="258671" cy="254475"/>
            <a:chOff x="8229599" y="2066797"/>
            <a:chExt cx="606636" cy="589596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DCA84C0-AE55-4F1D-B0E8-FF488C86238F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D5CC36A6-C9CB-44ED-8F7E-252804BDE521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7BC07AF3-9267-4FEA-94C8-157F0E5F4415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D166A5A0-ABB9-447B-9EF2-7F72B65123D8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549F152-FB7B-4F57-B800-6110D67BCF9E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498583A-CB7E-4A1B-8665-EC2E9A8BE55D}"/>
              </a:ext>
            </a:extLst>
          </p:cNvPr>
          <p:cNvGrpSpPr/>
          <p:nvPr/>
        </p:nvGrpSpPr>
        <p:grpSpPr>
          <a:xfrm>
            <a:off x="4267201" y="647223"/>
            <a:ext cx="258671" cy="254475"/>
            <a:chOff x="8229599" y="2066797"/>
            <a:chExt cx="606636" cy="589596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CBCC9B9-9171-4C61-867A-3789ED6A0B9F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ACC85FFB-F7C9-4113-8E43-9327D0E03377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A7B837AF-E252-4986-A67C-945BE71322D1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A36DAA00-460E-4E69-8CBD-98D79442A000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85862089-F036-4B85-A420-63DB1AE34B01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pic>
        <p:nvPicPr>
          <p:cNvPr id="94" name="Picture 93">
            <a:extLst>
              <a:ext uri="{FF2B5EF4-FFF2-40B4-BE49-F238E27FC236}">
                <a16:creationId xmlns:a16="http://schemas.microsoft.com/office/drawing/2014/main" id="{0C0D7635-072C-4072-899F-A19B15718A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47" y="982878"/>
            <a:ext cx="318654" cy="30480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917CA10D-C05D-4B26-AE5C-17F80BDCA67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252" y="988482"/>
            <a:ext cx="330066" cy="301113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278AFEE0-97C7-4D98-9533-E060EA54FC8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631" y="990600"/>
            <a:ext cx="314591" cy="304178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DECB801A-943F-419F-BA83-B174D3CFED8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636" y="990600"/>
            <a:ext cx="314591" cy="30417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4" name="3D Model 103">
                <a:extLst>
                  <a:ext uri="{FF2B5EF4-FFF2-40B4-BE49-F238E27FC236}">
                    <a16:creationId xmlns:a16="http://schemas.microsoft.com/office/drawing/2014/main" id="{71268410-0499-40FC-B47A-0E5D4DE7EC7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0995359"/>
                  </p:ext>
                </p:extLst>
              </p:nvPr>
            </p:nvGraphicFramePr>
            <p:xfrm>
              <a:off x="2311335" y="1733533"/>
              <a:ext cx="7518465" cy="3682473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7518465" cy="3682473"/>
                    </a:xfrm>
                    <a:prstGeom prst="rect">
                      <a:avLst/>
                    </a:prstGeom>
                    <a:noFill/>
                    <a:effectLst>
                      <a:glow rad="76200">
                        <a:srgbClr val="FFFF00">
                          <a:alpha val="84000"/>
                        </a:srgbClr>
                      </a:glow>
                    </a:effectLst>
                    <a:scene3d>
                      <a:camera prst="orthographicFront"/>
                      <a:lightRig rig="threePt" dir="t"/>
                    </a:scene3d>
                  </am3d:spPr>
                  <am3d:camera>
                    <am3d:pos x="0" y="0" z="470654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08" d="1000000"/>
                    <am3d:preTrans dx="-4117312" dy="-539062" dz="-14015062"/>
                    <am3d:scale>
                      <am3d:sx n="1000000" d="1000000"/>
                      <am3d:sy n="1000000" d="1000000"/>
                      <am3d:sz n="1000000" d="1000000"/>
                    </am3d:scale>
                    <am3d:rot ax="8259541" ay="-1794926" az="-9288414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83069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4" name="3D Model 103">
                <a:extLst>
                  <a:ext uri="{FF2B5EF4-FFF2-40B4-BE49-F238E27FC236}">
                    <a16:creationId xmlns:a16="http://schemas.microsoft.com/office/drawing/2014/main" id="{71268410-0499-40FC-B47A-0E5D4DE7EC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11335" y="1733533"/>
                <a:ext cx="7518465" cy="3682473"/>
              </a:xfrm>
              <a:prstGeom prst="rect">
                <a:avLst/>
              </a:prstGeom>
              <a:noFill/>
              <a:effectLst>
                <a:glow rad="76200">
                  <a:srgbClr val="FFFF00">
                    <a:alpha val="84000"/>
                  </a:srgbClr>
                </a:glow>
              </a:effectLst>
              <a:scene3d>
                <a:camera prst="orthographicFront"/>
                <a:lightRig rig="threePt" dir="t"/>
              </a:scene3d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09E3C00F-61AF-42F3-8186-749D3979613D}"/>
              </a:ext>
            </a:extLst>
          </p:cNvPr>
          <p:cNvGrpSpPr/>
          <p:nvPr/>
        </p:nvGrpSpPr>
        <p:grpSpPr>
          <a:xfrm>
            <a:off x="2034013" y="4973840"/>
            <a:ext cx="1243572" cy="1260881"/>
            <a:chOff x="1412484" y="4343400"/>
            <a:chExt cx="1243572" cy="126088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4A61F5A-D6C6-4F61-A606-CE0BF25C65A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281" y="4426010"/>
              <a:ext cx="1182279" cy="1178271"/>
              <a:chOff x="1219200" y="4046092"/>
              <a:chExt cx="2209800" cy="2202308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A3D297F-6EE8-4EF9-BF43-4E441CF9E499}"/>
                  </a:ext>
                </a:extLst>
              </p:cNvPr>
              <p:cNvSpPr/>
              <p:nvPr/>
            </p:nvSpPr>
            <p:spPr>
              <a:xfrm>
                <a:off x="1219200" y="4046092"/>
                <a:ext cx="1066800" cy="1036834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DD87D85-3C1E-47D9-A9CA-91A59B063371}"/>
                  </a:ext>
                </a:extLst>
              </p:cNvPr>
              <p:cNvSpPr/>
              <p:nvPr/>
            </p:nvSpPr>
            <p:spPr>
              <a:xfrm>
                <a:off x="2362200" y="4046092"/>
                <a:ext cx="1066800" cy="1036834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FA1EC94-C8F0-4174-9862-2B9A855C57F9}"/>
                  </a:ext>
                </a:extLst>
              </p:cNvPr>
              <p:cNvSpPr/>
              <p:nvPr/>
            </p:nvSpPr>
            <p:spPr>
              <a:xfrm>
                <a:off x="1219200" y="5211566"/>
                <a:ext cx="1066800" cy="103683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65772A0-9C8B-470C-AAB1-2707B781B05A}"/>
                  </a:ext>
                </a:extLst>
              </p:cNvPr>
              <p:cNvSpPr/>
              <p:nvPr/>
            </p:nvSpPr>
            <p:spPr>
              <a:xfrm>
                <a:off x="2362200" y="5211566"/>
                <a:ext cx="1066800" cy="1036834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46DA5AA-D20F-4BF9-8BF6-70058517A447}"/>
                  </a:ext>
                </a:extLst>
              </p:cNvPr>
              <p:cNvSpPr/>
              <p:nvPr/>
            </p:nvSpPr>
            <p:spPr>
              <a:xfrm>
                <a:off x="1676400" y="4137276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F6F5D2A-AE4B-4626-9D7B-7F50255E4B9A}"/>
                  </a:ext>
                </a:extLst>
              </p:cNvPr>
              <p:cNvSpPr/>
              <p:nvPr/>
            </p:nvSpPr>
            <p:spPr>
              <a:xfrm rot="5400000">
                <a:off x="2819400" y="4137276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9699C2D-3F28-46BC-B5B5-2125C7CEB45E}"/>
                  </a:ext>
                </a:extLst>
              </p:cNvPr>
              <p:cNvSpPr/>
              <p:nvPr/>
            </p:nvSpPr>
            <p:spPr>
              <a:xfrm rot="2700000">
                <a:off x="1676398" y="5300269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9E35B4A-C09F-40D6-B0E0-ECFD70159F72}"/>
                  </a:ext>
                </a:extLst>
              </p:cNvPr>
              <p:cNvSpPr/>
              <p:nvPr/>
            </p:nvSpPr>
            <p:spPr>
              <a:xfrm rot="8100000">
                <a:off x="2819400" y="5292775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C34BE54-172E-4F53-ACAF-7C3240ED4DA7}"/>
                </a:ext>
              </a:extLst>
            </p:cNvPr>
            <p:cNvSpPr txBox="1"/>
            <p:nvPr/>
          </p:nvSpPr>
          <p:spPr>
            <a:xfrm>
              <a:off x="1412741" y="5002374"/>
              <a:ext cx="2446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1</a:t>
              </a:r>
              <a:endParaRPr lang="en-US" sz="14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4630023-90B3-4514-8AC3-AC1E86C5918E}"/>
                </a:ext>
              </a:extLst>
            </p:cNvPr>
            <p:cNvSpPr txBox="1"/>
            <p:nvPr/>
          </p:nvSpPr>
          <p:spPr>
            <a:xfrm>
              <a:off x="1412484" y="4343400"/>
              <a:ext cx="2446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1</a:t>
              </a:r>
              <a:endParaRPr lang="en-US" sz="14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4A95AE-F089-42BD-8F8A-FC08AC7D8DA8}"/>
                </a:ext>
              </a:extLst>
            </p:cNvPr>
            <p:cNvSpPr txBox="1"/>
            <p:nvPr/>
          </p:nvSpPr>
          <p:spPr>
            <a:xfrm>
              <a:off x="2411447" y="5002374"/>
              <a:ext cx="244609" cy="214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0</a:t>
              </a:r>
              <a:endParaRPr lang="en-US" sz="14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1DD72EA-E587-489D-9B91-CA2D3576D2FC}"/>
                </a:ext>
              </a:extLst>
            </p:cNvPr>
            <p:cNvSpPr txBox="1"/>
            <p:nvPr/>
          </p:nvSpPr>
          <p:spPr>
            <a:xfrm>
              <a:off x="2411190" y="4343400"/>
              <a:ext cx="244609" cy="214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0</a:t>
              </a:r>
              <a:endParaRPr lang="en-US" sz="1400" dirty="0"/>
            </a:p>
          </p:txBody>
        </p:sp>
      </p:grp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F3EDF6F-CE8B-42D1-8935-3DB4F85C9CC5}"/>
              </a:ext>
            </a:extLst>
          </p:cNvPr>
          <p:cNvCxnSpPr>
            <a:cxnSpLocks/>
          </p:cNvCxnSpPr>
          <p:nvPr/>
        </p:nvCxnSpPr>
        <p:spPr>
          <a:xfrm flipH="1">
            <a:off x="1141859" y="5324683"/>
            <a:ext cx="1171560" cy="542648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5C22C35-24E6-4B82-8619-0F8D8AF629AC}"/>
              </a:ext>
            </a:extLst>
          </p:cNvPr>
          <p:cNvGrpSpPr/>
          <p:nvPr/>
        </p:nvGrpSpPr>
        <p:grpSpPr>
          <a:xfrm>
            <a:off x="5616505" y="651952"/>
            <a:ext cx="258671" cy="254475"/>
            <a:chOff x="8229599" y="2066797"/>
            <a:chExt cx="606636" cy="58959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7D08AD6-74BA-4B5B-AF03-787EDD00639A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2978680A-684F-4EB2-9169-C74AD304648E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3A75004-A6AF-4CAA-891B-F84309979C03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5B4B56D1-75B8-491A-9FC7-5A232BCB8E49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E8D13D6-6BFE-4BA1-A541-A2F53A713B8E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34868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38" descr="Layne Staley.co.uk - Everything about Layne - Alice-in-chains">
            <a:extLst>
              <a:ext uri="{FF2B5EF4-FFF2-40B4-BE49-F238E27FC236}">
                <a16:creationId xmlns:a16="http://schemas.microsoft.com/office/drawing/2014/main" id="{C491290A-4A57-41ED-B5F5-E5B9581A3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0599" y="4826120"/>
            <a:ext cx="1776445" cy="111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FCBA83FF-D976-4461-A196-5ADF53261A8B}"/>
              </a:ext>
            </a:extLst>
          </p:cNvPr>
          <p:cNvGrpSpPr/>
          <p:nvPr/>
        </p:nvGrpSpPr>
        <p:grpSpPr>
          <a:xfrm>
            <a:off x="8236155" y="2066205"/>
            <a:ext cx="606636" cy="589596"/>
            <a:chOff x="8229599" y="1404050"/>
            <a:chExt cx="606636" cy="58959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CB751B3-22B3-4609-BC3D-03A3FB83549A}"/>
                </a:ext>
              </a:extLst>
            </p:cNvPr>
            <p:cNvSpPr/>
            <p:nvPr/>
          </p:nvSpPr>
          <p:spPr>
            <a:xfrm>
              <a:off x="8229599" y="1404050"/>
              <a:ext cx="606636" cy="5895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78AB458-9A30-4428-A633-8644DE16400E}"/>
                </a:ext>
              </a:extLst>
            </p:cNvPr>
            <p:cNvGrpSpPr/>
            <p:nvPr/>
          </p:nvGrpSpPr>
          <p:grpSpPr>
            <a:xfrm>
              <a:off x="8292267" y="1455902"/>
              <a:ext cx="494413" cy="494413"/>
              <a:chOff x="8292267" y="1455902"/>
              <a:chExt cx="494413" cy="494413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C990AB9-46D0-4FA0-847C-D5B21A1BA936}"/>
                  </a:ext>
                </a:extLst>
              </p:cNvPr>
              <p:cNvSpPr/>
              <p:nvPr/>
            </p:nvSpPr>
            <p:spPr>
              <a:xfrm>
                <a:off x="8489586" y="1455902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75EECAE-032D-442F-A742-AA638E2BEB38}"/>
                  </a:ext>
                </a:extLst>
              </p:cNvPr>
              <p:cNvSpPr/>
              <p:nvPr/>
            </p:nvSpPr>
            <p:spPr>
              <a:xfrm rot="5400000">
                <a:off x="8496143" y="1451641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EEDECE5-A28C-4977-BB41-D30A8152A0BC}"/>
                </a:ext>
              </a:extLst>
            </p:cNvPr>
            <p:cNvSpPr/>
            <p:nvPr/>
          </p:nvSpPr>
          <p:spPr>
            <a:xfrm>
              <a:off x="8493814" y="1600200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pic>
        <p:nvPicPr>
          <p:cNvPr id="4098" name="Picture 2" descr="Ocean Optics ecoVis Vis-NIR light source (400nm-2500nm)">
            <a:extLst>
              <a:ext uri="{FF2B5EF4-FFF2-40B4-BE49-F238E27FC236}">
                <a16:creationId xmlns:a16="http://schemas.microsoft.com/office/drawing/2014/main" id="{963EAADF-3152-4DD9-948D-21BFAAD17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2628">
            <a:off x="68090" y="5581728"/>
            <a:ext cx="1131982" cy="113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C522E30-8579-4C53-8F1F-6108E3280107}"/>
              </a:ext>
            </a:extLst>
          </p:cNvPr>
          <p:cNvSpPr txBox="1"/>
          <p:nvPr/>
        </p:nvSpPr>
        <p:spPr>
          <a:xfrm>
            <a:off x="858282" y="6307216"/>
            <a:ext cx="2646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single-photon light source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8F0232C-CA66-4AD1-A6DB-24FD882A6888}"/>
              </a:ext>
            </a:extLst>
          </p:cNvPr>
          <p:cNvGrpSpPr/>
          <p:nvPr/>
        </p:nvGrpSpPr>
        <p:grpSpPr>
          <a:xfrm>
            <a:off x="8236155" y="2728952"/>
            <a:ext cx="606636" cy="589596"/>
            <a:chOff x="8229599" y="2066797"/>
            <a:chExt cx="606636" cy="58959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383938B-D70E-4938-8726-92E924097FDA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C464E76-05C5-4AED-9F13-16B34DA55EE3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08D47C8-AB91-405E-85DD-B5910E522862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EEA4F73F-2406-4E76-BB18-C5CAF308358D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8862547-3AA5-4ABA-B645-FDE783933CF3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1750DD5C-547F-4773-978F-2AB133AC87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63629"/>
              </p:ext>
            </p:extLst>
          </p:nvPr>
        </p:nvGraphicFramePr>
        <p:xfrm>
          <a:off x="662656" y="228600"/>
          <a:ext cx="8176544" cy="111252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690144">
                  <a:extLst>
                    <a:ext uri="{9D8B030D-6E8A-4147-A177-3AD203B41FA5}">
                      <a16:colId xmlns:a16="http://schemas.microsoft.com/office/drawing/2014/main" val="284079021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6991375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3700803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20955503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02957198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41201496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13247123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2039951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862284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Photon polarization Alice sends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387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Bob's random measuring basis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5227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Photon polarization Bob measures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161556"/>
                  </a:ext>
                </a:extLst>
              </a:tr>
            </a:tbl>
          </a:graphicData>
        </a:graphic>
      </p:graphicFrame>
      <p:pic>
        <p:nvPicPr>
          <p:cNvPr id="57" name="Picture 56">
            <a:extLst>
              <a:ext uri="{FF2B5EF4-FFF2-40B4-BE49-F238E27FC236}">
                <a16:creationId xmlns:a16="http://schemas.microsoft.com/office/drawing/2014/main" id="{3A15DA20-9F05-410B-B4FA-635BFE56CD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720" y="228600"/>
            <a:ext cx="318654" cy="3048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451930F-4034-4526-9709-69CD89DCC2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31665"/>
            <a:ext cx="318654" cy="3048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8743D0B-90CA-437F-AA83-2BF351DCA5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1" y="225926"/>
            <a:ext cx="318654" cy="30747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DF14FB69-BCCD-466B-9BA3-1B2745FBC78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252" y="231665"/>
            <a:ext cx="330066" cy="30111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9F4FBCC-CE93-4458-B35C-ED70FAE46F8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489" y="225926"/>
            <a:ext cx="330066" cy="30111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04724AC-5012-468B-B6B1-E5807C71876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703" y="659404"/>
            <a:ext cx="258671" cy="250911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609357DB-E831-4C67-8FD6-AC669FE09FCE}"/>
              </a:ext>
            </a:extLst>
          </p:cNvPr>
          <p:cNvGrpSpPr/>
          <p:nvPr/>
        </p:nvGrpSpPr>
        <p:grpSpPr>
          <a:xfrm>
            <a:off x="4933196" y="651689"/>
            <a:ext cx="258671" cy="254475"/>
            <a:chOff x="8229599" y="2066797"/>
            <a:chExt cx="606636" cy="589596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16320E3-B06E-42A4-8B7F-04A3D7F4B7A6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CC7EE90E-C886-4BE0-83A4-BEA22694C9BC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C4D45D50-63AE-49B3-B22F-B8423FDDECDD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F40E179-22C6-4E0F-A574-9D88365E039B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CB33A0C-0BD6-41C4-8A88-E2320DAFE637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38E3F4D-5A9B-4C86-AD52-090E5B825FD3}"/>
              </a:ext>
            </a:extLst>
          </p:cNvPr>
          <p:cNvGrpSpPr/>
          <p:nvPr/>
        </p:nvGrpSpPr>
        <p:grpSpPr>
          <a:xfrm>
            <a:off x="4267201" y="647223"/>
            <a:ext cx="258671" cy="254475"/>
            <a:chOff x="8229599" y="2066797"/>
            <a:chExt cx="606636" cy="589596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3AE8F21-1833-4EFE-A9DF-CEA3B2696AA5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2AF8CA5D-CB89-4883-87E2-E38BA61513CE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D694278-CAF4-4C36-9A32-AFA2CBB3C1C7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1950C413-A3DC-4C76-9441-A0EA217BDEAE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A028665-D980-4768-9D7B-3F6BBA8EC29F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pic>
        <p:nvPicPr>
          <p:cNvPr id="93" name="Picture 92">
            <a:extLst>
              <a:ext uri="{FF2B5EF4-FFF2-40B4-BE49-F238E27FC236}">
                <a16:creationId xmlns:a16="http://schemas.microsoft.com/office/drawing/2014/main" id="{86015AAE-ECE9-414E-9CA0-48C6FADBC3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47" y="982878"/>
            <a:ext cx="318654" cy="304800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BE34BC0A-6340-4CED-B884-3C095BC9CEC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252" y="988482"/>
            <a:ext cx="330066" cy="301113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29B79764-0007-47E2-AEF9-BC1C7B371D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351" y="977274"/>
            <a:ext cx="318654" cy="307473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82E3E830-F172-4A21-BE8C-3008E4EE628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631" y="990600"/>
            <a:ext cx="314591" cy="304178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DCE83A92-B7C5-4F21-8A2D-6B525EFB575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636" y="990600"/>
            <a:ext cx="314591" cy="30417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5" name="3D Model 104">
                <a:extLst>
                  <a:ext uri="{FF2B5EF4-FFF2-40B4-BE49-F238E27FC236}">
                    <a16:creationId xmlns:a16="http://schemas.microsoft.com/office/drawing/2014/main" id="{6F522798-44B0-4D4C-A48B-B20D3E5BD3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9572321"/>
                  </p:ext>
                </p:extLst>
              </p:nvPr>
            </p:nvGraphicFramePr>
            <p:xfrm>
              <a:off x="2436935" y="1836683"/>
              <a:ext cx="6825613" cy="3433736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6825613" cy="3433736"/>
                    </a:xfrm>
                    <a:prstGeom prst="rect">
                      <a:avLst/>
                    </a:prstGeom>
                    <a:effectLst>
                      <a:glow rad="76200">
                        <a:srgbClr val="FFFF00">
                          <a:alpha val="84000"/>
                        </a:srgbClr>
                      </a:glow>
                    </a:effectLst>
                  </am3d:spPr>
                  <am3d:camera>
                    <am3d:pos x="0" y="0" z="470698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08" d="1000000"/>
                    <am3d:preTrans dx="-4117312" dy="-539062" dz="-14015062"/>
                    <am3d:scale>
                      <am3d:sx n="1000000" d="1000000"/>
                      <am3d:sy n="1000000" d="1000000"/>
                      <am3d:sz n="1000000" d="1000000"/>
                    </am3d:scale>
                    <am3d:rot ax="7717820" ay="-1239123" az="-9317413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75681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5" name="3D Model 104">
                <a:extLst>
                  <a:ext uri="{FF2B5EF4-FFF2-40B4-BE49-F238E27FC236}">
                    <a16:creationId xmlns:a16="http://schemas.microsoft.com/office/drawing/2014/main" id="{6F522798-44B0-4D4C-A48B-B20D3E5BD3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36935" y="1836683"/>
                <a:ext cx="6825613" cy="3433736"/>
              </a:xfrm>
              <a:prstGeom prst="rect">
                <a:avLst/>
              </a:prstGeom>
              <a:effectLst>
                <a:glow rad="76200">
                  <a:srgbClr val="FFFF00">
                    <a:alpha val="84000"/>
                  </a:srgbClr>
                </a:glow>
              </a:effectLst>
            </p:spPr>
          </p:pic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013A03FE-C5EE-47D2-BCA0-DAE549C10F1A}"/>
              </a:ext>
            </a:extLst>
          </p:cNvPr>
          <p:cNvGrpSpPr/>
          <p:nvPr/>
        </p:nvGrpSpPr>
        <p:grpSpPr>
          <a:xfrm>
            <a:off x="1412484" y="4343400"/>
            <a:ext cx="1243572" cy="1260881"/>
            <a:chOff x="1412484" y="4343400"/>
            <a:chExt cx="1243572" cy="126088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C28C8B0-B033-4964-BD75-EF57E9EFF90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281" y="4426010"/>
              <a:ext cx="1182279" cy="1178271"/>
              <a:chOff x="1219200" y="4046092"/>
              <a:chExt cx="2209800" cy="2202308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72FB769-BD5D-40B7-AB18-4EF981970615}"/>
                  </a:ext>
                </a:extLst>
              </p:cNvPr>
              <p:cNvSpPr/>
              <p:nvPr/>
            </p:nvSpPr>
            <p:spPr>
              <a:xfrm>
                <a:off x="1219200" y="4046092"/>
                <a:ext cx="1066800" cy="1036834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EB0F34B-B4D1-42E0-8ECD-0A9379378A78}"/>
                  </a:ext>
                </a:extLst>
              </p:cNvPr>
              <p:cNvSpPr/>
              <p:nvPr/>
            </p:nvSpPr>
            <p:spPr>
              <a:xfrm>
                <a:off x="2362200" y="4046092"/>
                <a:ext cx="1066800" cy="1036834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095AB38-4497-452C-B077-418DEA01931F}"/>
                  </a:ext>
                </a:extLst>
              </p:cNvPr>
              <p:cNvSpPr/>
              <p:nvPr/>
            </p:nvSpPr>
            <p:spPr>
              <a:xfrm>
                <a:off x="1219200" y="5211566"/>
                <a:ext cx="1066800" cy="103683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6185485-8CCF-48AB-AB9C-702830C9BE9C}"/>
                  </a:ext>
                </a:extLst>
              </p:cNvPr>
              <p:cNvSpPr/>
              <p:nvPr/>
            </p:nvSpPr>
            <p:spPr>
              <a:xfrm>
                <a:off x="2362200" y="5211566"/>
                <a:ext cx="1066800" cy="1036834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42CF022-D8E8-4C86-9D88-0D30982325B3}"/>
                  </a:ext>
                </a:extLst>
              </p:cNvPr>
              <p:cNvSpPr/>
              <p:nvPr/>
            </p:nvSpPr>
            <p:spPr>
              <a:xfrm>
                <a:off x="1676400" y="4137276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E3C9E8C-387C-4486-AABB-6931B0E02A36}"/>
                  </a:ext>
                </a:extLst>
              </p:cNvPr>
              <p:cNvSpPr/>
              <p:nvPr/>
            </p:nvSpPr>
            <p:spPr>
              <a:xfrm rot="5400000">
                <a:off x="2819400" y="4137276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ED98C62-C746-4868-87D4-1C661A282E34}"/>
                  </a:ext>
                </a:extLst>
              </p:cNvPr>
              <p:cNvSpPr/>
              <p:nvPr/>
            </p:nvSpPr>
            <p:spPr>
              <a:xfrm rot="2700000">
                <a:off x="1676398" y="5300269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22AF142-1F2B-4D14-AD49-494D0344088B}"/>
                  </a:ext>
                </a:extLst>
              </p:cNvPr>
              <p:cNvSpPr/>
              <p:nvPr/>
            </p:nvSpPr>
            <p:spPr>
              <a:xfrm rot="8100000">
                <a:off x="2819400" y="5292775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13D5A11-D68D-4DD4-B317-958124CBB740}"/>
                </a:ext>
              </a:extLst>
            </p:cNvPr>
            <p:cNvSpPr txBox="1"/>
            <p:nvPr/>
          </p:nvSpPr>
          <p:spPr>
            <a:xfrm>
              <a:off x="1412741" y="5002374"/>
              <a:ext cx="2446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1</a:t>
              </a:r>
              <a:endParaRPr lang="en-US" sz="14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A18695A-FC9D-40E0-A518-AC5F4E5A1C43}"/>
                </a:ext>
              </a:extLst>
            </p:cNvPr>
            <p:cNvSpPr txBox="1"/>
            <p:nvPr/>
          </p:nvSpPr>
          <p:spPr>
            <a:xfrm>
              <a:off x="1412484" y="4343400"/>
              <a:ext cx="2446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1</a:t>
              </a:r>
              <a:endParaRPr lang="en-US" sz="14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677A461-D421-4653-A0E8-F5C88A28080E}"/>
                </a:ext>
              </a:extLst>
            </p:cNvPr>
            <p:cNvSpPr txBox="1"/>
            <p:nvPr/>
          </p:nvSpPr>
          <p:spPr>
            <a:xfrm>
              <a:off x="2411447" y="5002374"/>
              <a:ext cx="244609" cy="214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0</a:t>
              </a:r>
              <a:endParaRPr lang="en-US" sz="14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FF3C803-1573-40F9-A5CB-510D470B262D}"/>
                </a:ext>
              </a:extLst>
            </p:cNvPr>
            <p:cNvSpPr txBox="1"/>
            <p:nvPr/>
          </p:nvSpPr>
          <p:spPr>
            <a:xfrm>
              <a:off x="2411190" y="4343400"/>
              <a:ext cx="244609" cy="214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0</a:t>
              </a:r>
              <a:endParaRPr lang="en-US" sz="1400" dirty="0"/>
            </a:p>
          </p:txBody>
        </p:sp>
      </p:grp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C7BD8197-3D0A-46AF-BC3D-E7A6A4080CA1}"/>
              </a:ext>
            </a:extLst>
          </p:cNvPr>
          <p:cNvCxnSpPr>
            <a:cxnSpLocks/>
          </p:cNvCxnSpPr>
          <p:nvPr/>
        </p:nvCxnSpPr>
        <p:spPr>
          <a:xfrm flipH="1">
            <a:off x="1141859" y="5324683"/>
            <a:ext cx="1171560" cy="542648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8AD7FA7E-5283-400D-9556-7A12513B65B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351" y="647223"/>
            <a:ext cx="258671" cy="250911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005716F9-8B18-49F5-B50D-074D095F4FA2}"/>
              </a:ext>
            </a:extLst>
          </p:cNvPr>
          <p:cNvGrpSpPr/>
          <p:nvPr/>
        </p:nvGrpSpPr>
        <p:grpSpPr>
          <a:xfrm>
            <a:off x="5616505" y="651952"/>
            <a:ext cx="258671" cy="254475"/>
            <a:chOff x="8229599" y="2066797"/>
            <a:chExt cx="606636" cy="58959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9EE7BE1E-A75A-436A-8850-5BD688BEDA2D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DCE55DF-CBA7-4858-866A-0222D11CE7FB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A7AAD74A-856D-499F-86E7-7DF3C602BF75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7A062D5-3926-48E8-AF35-302F41EBF7A8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FE97416-40F3-4528-A27F-2C1614ACA081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pic>
        <p:nvPicPr>
          <p:cNvPr id="76" name="Picture 20" descr="Bob The Minion | Justin Quintanilla Wikia | Fandom">
            <a:extLst>
              <a:ext uri="{FF2B5EF4-FFF2-40B4-BE49-F238E27FC236}">
                <a16:creationId xmlns:a16="http://schemas.microsoft.com/office/drawing/2014/main" id="{08BEF1F8-298A-467F-A75C-0B80ADF0E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640" y="3475775"/>
            <a:ext cx="1578712" cy="124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0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28" descr="Alice Nelson The Brady Bunch GIF - Alice Nelson The Brady Bunch Ann B Davis  - Discover &amp;amp; Share GIFs">
            <a:extLst>
              <a:ext uri="{FF2B5EF4-FFF2-40B4-BE49-F238E27FC236}">
                <a16:creationId xmlns:a16="http://schemas.microsoft.com/office/drawing/2014/main" id="{E06E661F-AA48-4424-9232-804EDCE0B4B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4" y="4291290"/>
            <a:ext cx="1804587" cy="1322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07AB7247-8ED5-43AA-9397-021B9A54F029}"/>
              </a:ext>
            </a:extLst>
          </p:cNvPr>
          <p:cNvGrpSpPr/>
          <p:nvPr/>
        </p:nvGrpSpPr>
        <p:grpSpPr>
          <a:xfrm>
            <a:off x="8229599" y="2066797"/>
            <a:ext cx="606636" cy="589596"/>
            <a:chOff x="8229599" y="2066797"/>
            <a:chExt cx="606636" cy="589596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37B97CA-D721-4908-8F56-46397DB62C7B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FEF146D-809A-4B63-80CE-164AC9C02F9B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7B2A058A-AEDD-4DC2-877A-70C17073C151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37D1D023-104B-40DF-983B-6F9359D68681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99A9D53-42B2-41D4-9A6A-74189FE7E279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pic>
        <p:nvPicPr>
          <p:cNvPr id="4098" name="Picture 2" descr="Ocean Optics ecoVis Vis-NIR light source (400nm-2500nm)">
            <a:extLst>
              <a:ext uri="{FF2B5EF4-FFF2-40B4-BE49-F238E27FC236}">
                <a16:creationId xmlns:a16="http://schemas.microsoft.com/office/drawing/2014/main" id="{963EAADF-3152-4DD9-948D-21BFAAD17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2628">
            <a:off x="68090" y="5581728"/>
            <a:ext cx="1131982" cy="113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C522E30-8579-4C53-8F1F-6108E3280107}"/>
              </a:ext>
            </a:extLst>
          </p:cNvPr>
          <p:cNvSpPr txBox="1"/>
          <p:nvPr/>
        </p:nvSpPr>
        <p:spPr>
          <a:xfrm>
            <a:off x="858282" y="6307216"/>
            <a:ext cx="2646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single-photon light source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C7A223B-2EC0-4CC3-BFB0-F89270DF2540}"/>
              </a:ext>
            </a:extLst>
          </p:cNvPr>
          <p:cNvGrpSpPr/>
          <p:nvPr/>
        </p:nvGrpSpPr>
        <p:grpSpPr>
          <a:xfrm>
            <a:off x="8229599" y="1404050"/>
            <a:ext cx="606636" cy="589596"/>
            <a:chOff x="8229599" y="1404050"/>
            <a:chExt cx="606636" cy="589596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0D22E00-983B-47AE-A331-424153499CCF}"/>
                </a:ext>
              </a:extLst>
            </p:cNvPr>
            <p:cNvSpPr/>
            <p:nvPr/>
          </p:nvSpPr>
          <p:spPr>
            <a:xfrm>
              <a:off x="8229599" y="1404050"/>
              <a:ext cx="606636" cy="5895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DD7F0E2-979E-40AE-A4D3-F2118A43EF44}"/>
                </a:ext>
              </a:extLst>
            </p:cNvPr>
            <p:cNvGrpSpPr/>
            <p:nvPr/>
          </p:nvGrpSpPr>
          <p:grpSpPr>
            <a:xfrm>
              <a:off x="8292267" y="1455902"/>
              <a:ext cx="494413" cy="494413"/>
              <a:chOff x="8292267" y="1455902"/>
              <a:chExt cx="494413" cy="494413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F87F0502-20F4-418A-BFF6-64E98ADA7E0E}"/>
                  </a:ext>
                </a:extLst>
              </p:cNvPr>
              <p:cNvSpPr/>
              <p:nvPr/>
            </p:nvSpPr>
            <p:spPr>
              <a:xfrm>
                <a:off x="8489586" y="1455902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D1C4A91F-40A6-4019-AE77-B176B549698A}"/>
                  </a:ext>
                </a:extLst>
              </p:cNvPr>
              <p:cNvSpPr/>
              <p:nvPr/>
            </p:nvSpPr>
            <p:spPr>
              <a:xfrm rot="5400000">
                <a:off x="8496143" y="1451641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7058B90-E795-4623-9FF2-771A960E2725}"/>
                </a:ext>
              </a:extLst>
            </p:cNvPr>
            <p:cNvSpPr/>
            <p:nvPr/>
          </p:nvSpPr>
          <p:spPr>
            <a:xfrm>
              <a:off x="8493814" y="1600200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aphicFrame>
        <p:nvGraphicFramePr>
          <p:cNvPr id="84" name="Table 4">
            <a:extLst>
              <a:ext uri="{FF2B5EF4-FFF2-40B4-BE49-F238E27FC236}">
                <a16:creationId xmlns:a16="http://schemas.microsoft.com/office/drawing/2014/main" id="{AAD1BABB-497F-48F0-9852-CE514234C4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63629"/>
              </p:ext>
            </p:extLst>
          </p:nvPr>
        </p:nvGraphicFramePr>
        <p:xfrm>
          <a:off x="662656" y="228600"/>
          <a:ext cx="8176544" cy="111252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690144">
                  <a:extLst>
                    <a:ext uri="{9D8B030D-6E8A-4147-A177-3AD203B41FA5}">
                      <a16:colId xmlns:a16="http://schemas.microsoft.com/office/drawing/2014/main" val="284079021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6991375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3700803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20955503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02957198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41201496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13247123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2039951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862284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Photon polarization Alice sends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387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Bob's random measuring basis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5227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Photon polarization Bob measures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161556"/>
                  </a:ext>
                </a:extLst>
              </a:tr>
            </a:tbl>
          </a:graphicData>
        </a:graphic>
      </p:graphicFrame>
      <p:pic>
        <p:nvPicPr>
          <p:cNvPr id="85" name="Picture 84">
            <a:extLst>
              <a:ext uri="{FF2B5EF4-FFF2-40B4-BE49-F238E27FC236}">
                <a16:creationId xmlns:a16="http://schemas.microsoft.com/office/drawing/2014/main" id="{221F486B-E747-46B1-BEAD-3BF15BB339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720" y="228600"/>
            <a:ext cx="318654" cy="30480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2662C769-2E36-4C10-BBB0-8D2197CC4EF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31665"/>
            <a:ext cx="318654" cy="3048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2E16D5E1-19C8-416B-9146-3AC8B033745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1" y="225926"/>
            <a:ext cx="318654" cy="307473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E449E870-B66C-461D-BEE3-72EAC339087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228600"/>
            <a:ext cx="314591" cy="304178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7F9A93B0-CB2A-429C-BB4F-51C2C7BAB2F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252" y="231665"/>
            <a:ext cx="330066" cy="30111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06856409-608F-4E8E-8619-B663DDE7731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489" y="225926"/>
            <a:ext cx="330066" cy="301113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24A8B2CC-EE4F-46EC-9899-B7B9392B3F6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703" y="659404"/>
            <a:ext cx="258671" cy="250911"/>
          </a:xfrm>
          <a:prstGeom prst="rect">
            <a:avLst/>
          </a:prstGeom>
        </p:spPr>
      </p:pic>
      <p:grpSp>
        <p:nvGrpSpPr>
          <p:cNvPr id="97" name="Group 96">
            <a:extLst>
              <a:ext uri="{FF2B5EF4-FFF2-40B4-BE49-F238E27FC236}">
                <a16:creationId xmlns:a16="http://schemas.microsoft.com/office/drawing/2014/main" id="{3E3047E8-570A-4B21-81E1-FE76C99EC3A9}"/>
              </a:ext>
            </a:extLst>
          </p:cNvPr>
          <p:cNvGrpSpPr/>
          <p:nvPr/>
        </p:nvGrpSpPr>
        <p:grpSpPr>
          <a:xfrm>
            <a:off x="6990120" y="655863"/>
            <a:ext cx="258671" cy="254475"/>
            <a:chOff x="8229599" y="2066797"/>
            <a:chExt cx="606636" cy="589596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DAC4FAE-6CEB-487F-83FC-EA926E0DD777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16E85263-05D2-4934-84C7-5A5F332A03C4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851162E7-EFA8-4966-84C0-6361C7B05AAC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1C4B5403-F669-422F-9A8B-40103A6F4786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B8DB7B9-5D4C-48F6-AE4D-4D750D0E84E3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E9CA9F4-7B03-4A9A-8F9E-C8DC6F7A52DD}"/>
              </a:ext>
            </a:extLst>
          </p:cNvPr>
          <p:cNvGrpSpPr/>
          <p:nvPr/>
        </p:nvGrpSpPr>
        <p:grpSpPr>
          <a:xfrm>
            <a:off x="4933196" y="651689"/>
            <a:ext cx="258671" cy="254475"/>
            <a:chOff x="8229599" y="2066797"/>
            <a:chExt cx="606636" cy="589596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B996149-8AD7-4DF2-9DC7-77DDEB98A401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A6375FC8-C790-49A9-9EB3-6F81430AB9FC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3A8DD52-EE0F-479C-BE93-B07AA404B48D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2D5B2A3C-D40D-476D-9516-0988175C1C93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59661AB-9493-429B-9761-488CA435DD54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6C6A60A-CEDC-419C-814E-617E830558C6}"/>
              </a:ext>
            </a:extLst>
          </p:cNvPr>
          <p:cNvGrpSpPr/>
          <p:nvPr/>
        </p:nvGrpSpPr>
        <p:grpSpPr>
          <a:xfrm>
            <a:off x="4267201" y="647223"/>
            <a:ext cx="258671" cy="254475"/>
            <a:chOff x="8229599" y="2066797"/>
            <a:chExt cx="606636" cy="589596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FC1A5F64-C8E3-41ED-B4E9-816BCF63C880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EE7BC5C7-4DA5-4391-B313-9072F85A2195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8C9D7D13-29C9-41AC-976D-CB48CCC75C3E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BB7E5C09-BC01-4848-85EA-0B5128201839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D6A8FB16-0A9C-4579-A20A-E9F9D14C2A43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pic>
        <p:nvPicPr>
          <p:cNvPr id="121" name="Picture 120">
            <a:extLst>
              <a:ext uri="{FF2B5EF4-FFF2-40B4-BE49-F238E27FC236}">
                <a16:creationId xmlns:a16="http://schemas.microsoft.com/office/drawing/2014/main" id="{7A32B684-BCFF-4E50-957A-8AEB4B4862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47" y="982878"/>
            <a:ext cx="318654" cy="304800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EF82DC7C-B21E-4FF7-B6B3-9EAE3BACD3B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252" y="988482"/>
            <a:ext cx="330066" cy="301113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11F4A82F-8F0A-4AFC-A4F4-5D1784D4618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978922"/>
            <a:ext cx="314591" cy="304178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77872CD0-B887-4987-AF8B-C79CBDF0D8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351" y="977274"/>
            <a:ext cx="318654" cy="307473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B59F3DB6-DFB5-4756-84E3-9ED47AC0BDF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631" y="990600"/>
            <a:ext cx="314591" cy="304178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494250C1-BF19-4F23-9FDC-6A72A43E022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636" y="990600"/>
            <a:ext cx="314591" cy="30417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0" name="3D Model 129">
                <a:extLst>
                  <a:ext uri="{FF2B5EF4-FFF2-40B4-BE49-F238E27FC236}">
                    <a16:creationId xmlns:a16="http://schemas.microsoft.com/office/drawing/2014/main" id="{C9F62ADA-F48C-41FE-BC41-84C6F40B860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13064203"/>
                  </p:ext>
                </p:extLst>
              </p:nvPr>
            </p:nvGraphicFramePr>
            <p:xfrm>
              <a:off x="2708914" y="1955807"/>
              <a:ext cx="6716200" cy="3234430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6716200" cy="3234430"/>
                    </a:xfrm>
                    <a:prstGeom prst="rect">
                      <a:avLst/>
                    </a:prstGeom>
                    <a:effectLst>
                      <a:glow rad="76200">
                        <a:srgbClr val="FFFF00">
                          <a:alpha val="84000"/>
                        </a:srgbClr>
                      </a:glow>
                    </a:effectLst>
                  </am3d:spPr>
                  <am3d:camera>
                    <am3d:pos x="0" y="0" z="470698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08" d="1000000"/>
                    <am3d:preTrans dx="-4117312" dy="-539062" dz="-14015062"/>
                    <am3d:scale>
                      <am3d:sx n="1000000" d="1000000"/>
                      <am3d:sy n="1000000" d="1000000"/>
                      <am3d:sz n="1000000" d="1000000"/>
                    </am3d:scale>
                    <am3d:rot ax="8509044" ay="-2102029" az="-9299622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74962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0" name="3D Model 129">
                <a:extLst>
                  <a:ext uri="{FF2B5EF4-FFF2-40B4-BE49-F238E27FC236}">
                    <a16:creationId xmlns:a16="http://schemas.microsoft.com/office/drawing/2014/main" id="{C9F62ADA-F48C-41FE-BC41-84C6F40B86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08914" y="1955807"/>
                <a:ext cx="6716200" cy="3234430"/>
              </a:xfrm>
              <a:prstGeom prst="rect">
                <a:avLst/>
              </a:prstGeom>
              <a:effectLst>
                <a:glow rad="76200">
                  <a:srgbClr val="FFFF00">
                    <a:alpha val="84000"/>
                  </a:srgbClr>
                </a:glow>
              </a:effectLst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BA06F7B0-A5AF-4DEF-8A67-B330F11DBF18}"/>
              </a:ext>
            </a:extLst>
          </p:cNvPr>
          <p:cNvGrpSpPr/>
          <p:nvPr/>
        </p:nvGrpSpPr>
        <p:grpSpPr>
          <a:xfrm>
            <a:off x="2018034" y="4343400"/>
            <a:ext cx="1243572" cy="1260881"/>
            <a:chOff x="1412484" y="4343400"/>
            <a:chExt cx="1243572" cy="1260881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C7B485D-4E6D-43B0-8783-F7BC80859A0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281" y="4426010"/>
              <a:ext cx="1182279" cy="1178271"/>
              <a:chOff x="1219200" y="4046092"/>
              <a:chExt cx="2209800" cy="2202308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70A775A-2E0E-4197-BDB6-E261A388A73A}"/>
                  </a:ext>
                </a:extLst>
              </p:cNvPr>
              <p:cNvSpPr/>
              <p:nvPr/>
            </p:nvSpPr>
            <p:spPr>
              <a:xfrm>
                <a:off x="1219200" y="4046092"/>
                <a:ext cx="1066800" cy="1036834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7E838A2-A012-4A95-9B24-B2FCE9497158}"/>
                  </a:ext>
                </a:extLst>
              </p:cNvPr>
              <p:cNvSpPr/>
              <p:nvPr/>
            </p:nvSpPr>
            <p:spPr>
              <a:xfrm>
                <a:off x="2362200" y="4046092"/>
                <a:ext cx="1066800" cy="1036834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C9744C3F-73F3-4695-9E62-9503D044C938}"/>
                  </a:ext>
                </a:extLst>
              </p:cNvPr>
              <p:cNvSpPr/>
              <p:nvPr/>
            </p:nvSpPr>
            <p:spPr>
              <a:xfrm>
                <a:off x="1219200" y="5211566"/>
                <a:ext cx="1066800" cy="103683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31DF0236-5115-439A-BDAB-1A9ECC0EF6B2}"/>
                  </a:ext>
                </a:extLst>
              </p:cNvPr>
              <p:cNvSpPr/>
              <p:nvPr/>
            </p:nvSpPr>
            <p:spPr>
              <a:xfrm>
                <a:off x="2362200" y="5211566"/>
                <a:ext cx="1066800" cy="1036834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682D199-6873-45B6-8D7F-D4D56BC479A7}"/>
                  </a:ext>
                </a:extLst>
              </p:cNvPr>
              <p:cNvSpPr/>
              <p:nvPr/>
            </p:nvSpPr>
            <p:spPr>
              <a:xfrm>
                <a:off x="1676400" y="4137276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3FD423B-B080-4B54-80B0-C7FF54255FFA}"/>
                  </a:ext>
                </a:extLst>
              </p:cNvPr>
              <p:cNvSpPr/>
              <p:nvPr/>
            </p:nvSpPr>
            <p:spPr>
              <a:xfrm rot="5400000">
                <a:off x="2819400" y="4137276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A0FCEA6-A8A1-42C4-89E2-0C854AEC2DEF}"/>
                  </a:ext>
                </a:extLst>
              </p:cNvPr>
              <p:cNvSpPr/>
              <p:nvPr/>
            </p:nvSpPr>
            <p:spPr>
              <a:xfrm rot="2700000">
                <a:off x="1676398" y="5300269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AA2C5581-FDD7-45C8-A20A-6C12A5895964}"/>
                  </a:ext>
                </a:extLst>
              </p:cNvPr>
              <p:cNvSpPr/>
              <p:nvPr/>
            </p:nvSpPr>
            <p:spPr>
              <a:xfrm rot="8100000">
                <a:off x="2819400" y="5292775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3DAEF9B-61B9-4687-AFF9-AAFFF1DF9633}"/>
                </a:ext>
              </a:extLst>
            </p:cNvPr>
            <p:cNvSpPr txBox="1"/>
            <p:nvPr/>
          </p:nvSpPr>
          <p:spPr>
            <a:xfrm>
              <a:off x="1412741" y="5002374"/>
              <a:ext cx="2446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1</a:t>
              </a:r>
              <a:endParaRPr lang="en-US" sz="14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E2D2DEF-C38C-4299-BC31-72CD422CDAED}"/>
                </a:ext>
              </a:extLst>
            </p:cNvPr>
            <p:cNvSpPr txBox="1"/>
            <p:nvPr/>
          </p:nvSpPr>
          <p:spPr>
            <a:xfrm>
              <a:off x="1412484" y="4343400"/>
              <a:ext cx="2446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1</a:t>
              </a:r>
              <a:endParaRPr lang="en-US" sz="14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E167A1B-491C-42F4-9BA9-9D621BDC31E9}"/>
                </a:ext>
              </a:extLst>
            </p:cNvPr>
            <p:cNvSpPr txBox="1"/>
            <p:nvPr/>
          </p:nvSpPr>
          <p:spPr>
            <a:xfrm>
              <a:off x="2411447" y="5002374"/>
              <a:ext cx="244609" cy="214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0</a:t>
              </a:r>
              <a:endParaRPr lang="en-US" sz="14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9E72DE2-8FE0-44FD-A67A-FDCA82267C85}"/>
                </a:ext>
              </a:extLst>
            </p:cNvPr>
            <p:cNvSpPr txBox="1"/>
            <p:nvPr/>
          </p:nvSpPr>
          <p:spPr>
            <a:xfrm>
              <a:off x="2411190" y="4343400"/>
              <a:ext cx="244609" cy="214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0</a:t>
              </a:r>
              <a:endParaRPr lang="en-US" sz="1400" dirty="0"/>
            </a:p>
          </p:txBody>
        </p:sp>
      </p:grp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D4DC02D-6180-465C-ACB5-957FEB405F48}"/>
              </a:ext>
            </a:extLst>
          </p:cNvPr>
          <p:cNvCxnSpPr>
            <a:cxnSpLocks/>
          </p:cNvCxnSpPr>
          <p:nvPr/>
        </p:nvCxnSpPr>
        <p:spPr>
          <a:xfrm flipH="1">
            <a:off x="1141859" y="5324683"/>
            <a:ext cx="1171560" cy="542648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>
            <a:extLst>
              <a:ext uri="{FF2B5EF4-FFF2-40B4-BE49-F238E27FC236}">
                <a16:creationId xmlns:a16="http://schemas.microsoft.com/office/drawing/2014/main" id="{862196A3-9EEA-4B74-877B-5440F8C8A18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351" y="647223"/>
            <a:ext cx="258671" cy="250911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D11AC2F1-D4A5-48D0-BF8F-D78EF4D783E9}"/>
              </a:ext>
            </a:extLst>
          </p:cNvPr>
          <p:cNvGrpSpPr/>
          <p:nvPr/>
        </p:nvGrpSpPr>
        <p:grpSpPr>
          <a:xfrm>
            <a:off x="5616505" y="651952"/>
            <a:ext cx="258671" cy="254475"/>
            <a:chOff x="8229599" y="2066797"/>
            <a:chExt cx="606636" cy="589596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C13234D-75AE-4364-B0C2-CC0CA0329237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46A1B55E-EAFE-47AE-A5B6-822015BA586B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E011C235-8B22-4CD7-86F1-A66D85C81B7B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7CDA23F0-7DF7-453A-AAB6-0AC844F172AB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21FBFAF-E779-4AA9-BA94-0E4804538B98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pic>
        <p:nvPicPr>
          <p:cNvPr id="104" name="Picture 16" descr="Bobby Hill | VS Battles Wiki | Fandom">
            <a:extLst>
              <a:ext uri="{FF2B5EF4-FFF2-40B4-BE49-F238E27FC236}">
                <a16:creationId xmlns:a16="http://schemas.microsoft.com/office/drawing/2014/main" id="{BE08D636-DE30-4C9A-8845-400E23D7E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90070" y="2800880"/>
            <a:ext cx="1153930" cy="241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36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24" descr="Resident Evil Apocalypse 01 Alice by The-Blacklisted on DeviantArt">
            <a:extLst>
              <a:ext uri="{FF2B5EF4-FFF2-40B4-BE49-F238E27FC236}">
                <a16:creationId xmlns:a16="http://schemas.microsoft.com/office/drawing/2014/main" id="{619A7122-268C-4D40-A1AF-52BC8ACC7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4" y="4252813"/>
            <a:ext cx="1237464" cy="260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4B196B62-548F-4CD3-AAD1-1A9721C52A55}"/>
              </a:ext>
            </a:extLst>
          </p:cNvPr>
          <p:cNvGrpSpPr/>
          <p:nvPr/>
        </p:nvGrpSpPr>
        <p:grpSpPr>
          <a:xfrm>
            <a:off x="8236155" y="2066205"/>
            <a:ext cx="606636" cy="589596"/>
            <a:chOff x="8229599" y="1404050"/>
            <a:chExt cx="606636" cy="58959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44676A4-4EE2-4223-A315-FA67908F4A02}"/>
                </a:ext>
              </a:extLst>
            </p:cNvPr>
            <p:cNvSpPr/>
            <p:nvPr/>
          </p:nvSpPr>
          <p:spPr>
            <a:xfrm>
              <a:off x="8229599" y="1404050"/>
              <a:ext cx="606636" cy="5895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B42E385-38EA-42EF-B36A-CFB5F7CBF4E4}"/>
                </a:ext>
              </a:extLst>
            </p:cNvPr>
            <p:cNvGrpSpPr/>
            <p:nvPr/>
          </p:nvGrpSpPr>
          <p:grpSpPr>
            <a:xfrm>
              <a:off x="8292267" y="1455902"/>
              <a:ext cx="494413" cy="494413"/>
              <a:chOff x="8292267" y="1455902"/>
              <a:chExt cx="494413" cy="494413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F144E00-9ADC-4042-BE7F-11A93BA40ADC}"/>
                  </a:ext>
                </a:extLst>
              </p:cNvPr>
              <p:cNvSpPr/>
              <p:nvPr/>
            </p:nvSpPr>
            <p:spPr>
              <a:xfrm>
                <a:off x="8489586" y="1455902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F6EAD83-E7B6-407F-BF13-3139DC02BDCE}"/>
                  </a:ext>
                </a:extLst>
              </p:cNvPr>
              <p:cNvSpPr/>
              <p:nvPr/>
            </p:nvSpPr>
            <p:spPr>
              <a:xfrm rot="5400000">
                <a:off x="8496143" y="1451641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5459748-BEBB-4559-A851-16FAD2DFC0D1}"/>
                </a:ext>
              </a:extLst>
            </p:cNvPr>
            <p:cNvSpPr/>
            <p:nvPr/>
          </p:nvSpPr>
          <p:spPr>
            <a:xfrm>
              <a:off x="8493814" y="1600200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pic>
        <p:nvPicPr>
          <p:cNvPr id="4098" name="Picture 2" descr="Ocean Optics ecoVis Vis-NIR light source (400nm-2500nm)">
            <a:extLst>
              <a:ext uri="{FF2B5EF4-FFF2-40B4-BE49-F238E27FC236}">
                <a16:creationId xmlns:a16="http://schemas.microsoft.com/office/drawing/2014/main" id="{963EAADF-3152-4DD9-948D-21BFAAD17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2628">
            <a:off x="68090" y="5581728"/>
            <a:ext cx="1131982" cy="113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C522E30-8579-4C53-8F1F-6108E3280107}"/>
              </a:ext>
            </a:extLst>
          </p:cNvPr>
          <p:cNvSpPr txBox="1"/>
          <p:nvPr/>
        </p:nvSpPr>
        <p:spPr>
          <a:xfrm>
            <a:off x="858282" y="6307216"/>
            <a:ext cx="2646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single-photon light source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51D440B-C0A8-43A9-81A8-8475815489EB}"/>
              </a:ext>
            </a:extLst>
          </p:cNvPr>
          <p:cNvGrpSpPr/>
          <p:nvPr/>
        </p:nvGrpSpPr>
        <p:grpSpPr>
          <a:xfrm>
            <a:off x="8236155" y="2728952"/>
            <a:ext cx="606636" cy="589596"/>
            <a:chOff x="8229599" y="2066797"/>
            <a:chExt cx="606636" cy="58959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ED35EE7-B50F-4F74-A864-6C5BCC5C863B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97FA087-C0C5-4D1E-B9A3-534C5275EF1F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3A45E87-2431-4507-9FC5-9E94264B593C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899F781-C9AF-4B08-AE99-0E9CB4BE8953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3EB35CA-E14F-4B9A-8F7B-34C311CE7D81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aphicFrame>
        <p:nvGraphicFramePr>
          <p:cNvPr id="44" name="Table 4">
            <a:extLst>
              <a:ext uri="{FF2B5EF4-FFF2-40B4-BE49-F238E27FC236}">
                <a16:creationId xmlns:a16="http://schemas.microsoft.com/office/drawing/2014/main" id="{91D6C558-EA33-4AA0-87DB-981137AF83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63629"/>
              </p:ext>
            </p:extLst>
          </p:nvPr>
        </p:nvGraphicFramePr>
        <p:xfrm>
          <a:off x="662656" y="228600"/>
          <a:ext cx="8176544" cy="111252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690144">
                  <a:extLst>
                    <a:ext uri="{9D8B030D-6E8A-4147-A177-3AD203B41FA5}">
                      <a16:colId xmlns:a16="http://schemas.microsoft.com/office/drawing/2014/main" val="284079021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6991375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3700803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20955503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02957198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41201496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13247123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2039951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862284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Photon polarization Alice sends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387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Bob's random measuring basis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5227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Photon polarization Bob measures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161556"/>
                  </a:ext>
                </a:extLst>
              </a:tr>
            </a:tbl>
          </a:graphicData>
        </a:graphic>
      </p:graphicFrame>
      <p:pic>
        <p:nvPicPr>
          <p:cNvPr id="45" name="Picture 44">
            <a:extLst>
              <a:ext uri="{FF2B5EF4-FFF2-40B4-BE49-F238E27FC236}">
                <a16:creationId xmlns:a16="http://schemas.microsoft.com/office/drawing/2014/main" id="{AB130AC7-DF8E-4ADE-98C1-3D6D74E8A8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720" y="228600"/>
            <a:ext cx="318654" cy="3048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DD43B93-E503-438B-AA95-B4B99F579F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31665"/>
            <a:ext cx="318654" cy="3048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5842796-24E8-4C37-B41A-D7754CA5A1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1" y="225926"/>
            <a:ext cx="318654" cy="30747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DA69DE9B-311E-4DA6-A194-6ADD5BD6B1F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228600"/>
            <a:ext cx="314591" cy="304178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AD89218C-FA51-4986-8EAA-3BC3441AB56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480" y="228600"/>
            <a:ext cx="314591" cy="304178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FA3E45F-BAB2-480C-92BA-3F400A4C413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252" y="231665"/>
            <a:ext cx="330066" cy="30111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891963A1-26DC-40E1-B37B-574AB2A9513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489" y="225926"/>
            <a:ext cx="330066" cy="30111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3E7F28EC-3E4B-450A-A325-B23AE44A4F6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703" y="659404"/>
            <a:ext cx="258671" cy="250911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99776CAE-0004-4821-9C3F-C9D19C49F66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463" y="655863"/>
            <a:ext cx="258671" cy="250911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87BFA1C5-313F-40DD-80AE-450D8CAE2E93}"/>
              </a:ext>
            </a:extLst>
          </p:cNvPr>
          <p:cNvGrpSpPr/>
          <p:nvPr/>
        </p:nvGrpSpPr>
        <p:grpSpPr>
          <a:xfrm>
            <a:off x="6990120" y="655863"/>
            <a:ext cx="258671" cy="254475"/>
            <a:chOff x="8229599" y="2066797"/>
            <a:chExt cx="606636" cy="58959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9BBD810-17B5-498E-B989-2C80468CC8C9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BEEA2069-A836-4B12-AC01-DAE0EBEBD690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F70906E-A41E-4553-ADC5-9932DC47F4ED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4E4579D1-AF2F-41FB-A75C-83854D78AD3B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29245B1-70F2-418D-BA40-23DAED9DEDB2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2B966EEF-08C9-401B-8D16-D29E2B15B13B}"/>
              </a:ext>
            </a:extLst>
          </p:cNvPr>
          <p:cNvGrpSpPr/>
          <p:nvPr/>
        </p:nvGrpSpPr>
        <p:grpSpPr>
          <a:xfrm>
            <a:off x="4933196" y="651689"/>
            <a:ext cx="258671" cy="254475"/>
            <a:chOff x="8229599" y="2066797"/>
            <a:chExt cx="606636" cy="589596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2B62162-9A1D-4614-B746-4244868D9C42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271CF02-E225-4F94-9BF7-706AC0D9486F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11439CF-31E7-4E2D-B948-7536BA125F0A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4E9B638C-6D39-4102-A01F-12A38A7BBE3B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76C1E9B-320C-47F3-9B45-C70A2366735E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20846512-2264-495C-998D-FBA41570876D}"/>
              </a:ext>
            </a:extLst>
          </p:cNvPr>
          <p:cNvGrpSpPr/>
          <p:nvPr/>
        </p:nvGrpSpPr>
        <p:grpSpPr>
          <a:xfrm>
            <a:off x="4267201" y="647223"/>
            <a:ext cx="258671" cy="254475"/>
            <a:chOff x="8229599" y="2066797"/>
            <a:chExt cx="606636" cy="589596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1C23196-6A6E-4521-8565-83D2CE33C7F6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F658740C-399B-47F2-981A-0702356292C2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D7099797-B29D-4663-A70D-056FC3A0C6B9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3F227DD0-D3DB-48D8-9176-A4DB6ACE3E17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D3CA2F5C-E786-4DA1-B57D-848A7E5F80EF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pic>
        <p:nvPicPr>
          <p:cNvPr id="98" name="Picture 97">
            <a:extLst>
              <a:ext uri="{FF2B5EF4-FFF2-40B4-BE49-F238E27FC236}">
                <a16:creationId xmlns:a16="http://schemas.microsoft.com/office/drawing/2014/main" id="{53AA3D1E-0D94-4B63-BACC-3A54601A19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47" y="982878"/>
            <a:ext cx="318654" cy="30480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2602B922-64F8-4868-9D62-F7CF3B8777E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252" y="988482"/>
            <a:ext cx="330066" cy="301113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042F1FA1-32F0-4FC7-84A2-91CEA648380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978922"/>
            <a:ext cx="314591" cy="304178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6DB70E25-3913-486F-B54A-98CFE7A493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036" y="981387"/>
            <a:ext cx="318654" cy="307473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F191DF29-FE04-436E-A5A6-0F3FA55A84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351" y="977274"/>
            <a:ext cx="318654" cy="307473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1DCDE6A0-3A01-49B7-A02A-166439E9CBA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631" y="990600"/>
            <a:ext cx="314591" cy="304178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20ED2D7F-CB36-443B-AD85-0D2B078A805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636" y="990600"/>
            <a:ext cx="314591" cy="30417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7" name="3D Model 106">
                <a:extLst>
                  <a:ext uri="{FF2B5EF4-FFF2-40B4-BE49-F238E27FC236}">
                    <a16:creationId xmlns:a16="http://schemas.microsoft.com/office/drawing/2014/main" id="{1D476FA4-5633-48F7-83E2-52061DC48B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97060642"/>
                  </p:ext>
                </p:extLst>
              </p:nvPr>
            </p:nvGraphicFramePr>
            <p:xfrm>
              <a:off x="2708914" y="1955807"/>
              <a:ext cx="6716200" cy="3234430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6716200" cy="3234430"/>
                    </a:xfrm>
                    <a:prstGeom prst="rect">
                      <a:avLst/>
                    </a:prstGeom>
                    <a:effectLst>
                      <a:glow rad="76200">
                        <a:srgbClr val="FFFF00">
                          <a:alpha val="84000"/>
                        </a:srgbClr>
                      </a:glow>
                    </a:effectLst>
                  </am3d:spPr>
                  <am3d:camera>
                    <am3d:pos x="0" y="0" z="470698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08" d="1000000"/>
                    <am3d:preTrans dx="-4117312" dy="-539062" dz="-14015062"/>
                    <am3d:scale>
                      <am3d:sx n="1000000" d="1000000"/>
                      <am3d:sy n="1000000" d="1000000"/>
                      <am3d:sz n="1000000" d="1000000"/>
                    </am3d:scale>
                    <am3d:rot ax="8509044" ay="-2102029" az="-9299622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74962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7" name="3D Model 106">
                <a:extLst>
                  <a:ext uri="{FF2B5EF4-FFF2-40B4-BE49-F238E27FC236}">
                    <a16:creationId xmlns:a16="http://schemas.microsoft.com/office/drawing/2014/main" id="{1D476FA4-5633-48F7-83E2-52061DC48B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08914" y="1955807"/>
                <a:ext cx="6716200" cy="3234430"/>
              </a:xfrm>
              <a:prstGeom prst="rect">
                <a:avLst/>
              </a:prstGeom>
              <a:effectLst>
                <a:glow rad="76200">
                  <a:srgbClr val="FFFF00">
                    <a:alpha val="84000"/>
                  </a:srgbClr>
                </a:glow>
              </a:effectLst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BA06F7B0-A5AF-4DEF-8A67-B330F11DBF18}"/>
              </a:ext>
            </a:extLst>
          </p:cNvPr>
          <p:cNvGrpSpPr/>
          <p:nvPr/>
        </p:nvGrpSpPr>
        <p:grpSpPr>
          <a:xfrm>
            <a:off x="2018034" y="4343400"/>
            <a:ext cx="1243572" cy="1260881"/>
            <a:chOff x="1412484" y="4343400"/>
            <a:chExt cx="1243572" cy="1260881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C7B485D-4E6D-43B0-8783-F7BC80859A0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281" y="4426010"/>
              <a:ext cx="1182279" cy="1178271"/>
              <a:chOff x="1219200" y="4046092"/>
              <a:chExt cx="2209800" cy="2202308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70A775A-2E0E-4197-BDB6-E261A388A73A}"/>
                  </a:ext>
                </a:extLst>
              </p:cNvPr>
              <p:cNvSpPr/>
              <p:nvPr/>
            </p:nvSpPr>
            <p:spPr>
              <a:xfrm>
                <a:off x="1219200" y="4046092"/>
                <a:ext cx="1066800" cy="1036834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7E838A2-A012-4A95-9B24-B2FCE9497158}"/>
                  </a:ext>
                </a:extLst>
              </p:cNvPr>
              <p:cNvSpPr/>
              <p:nvPr/>
            </p:nvSpPr>
            <p:spPr>
              <a:xfrm>
                <a:off x="2362200" y="4046092"/>
                <a:ext cx="1066800" cy="1036834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C9744C3F-73F3-4695-9E62-9503D044C938}"/>
                  </a:ext>
                </a:extLst>
              </p:cNvPr>
              <p:cNvSpPr/>
              <p:nvPr/>
            </p:nvSpPr>
            <p:spPr>
              <a:xfrm>
                <a:off x="1219200" y="5211566"/>
                <a:ext cx="1066800" cy="103683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31DF0236-5115-439A-BDAB-1A9ECC0EF6B2}"/>
                  </a:ext>
                </a:extLst>
              </p:cNvPr>
              <p:cNvSpPr/>
              <p:nvPr/>
            </p:nvSpPr>
            <p:spPr>
              <a:xfrm>
                <a:off x="2362200" y="5211566"/>
                <a:ext cx="1066800" cy="1036834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682D199-6873-45B6-8D7F-D4D56BC479A7}"/>
                  </a:ext>
                </a:extLst>
              </p:cNvPr>
              <p:cNvSpPr/>
              <p:nvPr/>
            </p:nvSpPr>
            <p:spPr>
              <a:xfrm>
                <a:off x="1676400" y="4137276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3FD423B-B080-4B54-80B0-C7FF54255FFA}"/>
                  </a:ext>
                </a:extLst>
              </p:cNvPr>
              <p:cNvSpPr/>
              <p:nvPr/>
            </p:nvSpPr>
            <p:spPr>
              <a:xfrm rot="5400000">
                <a:off x="2819400" y="4137276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A0FCEA6-A8A1-42C4-89E2-0C854AEC2DEF}"/>
                  </a:ext>
                </a:extLst>
              </p:cNvPr>
              <p:cNvSpPr/>
              <p:nvPr/>
            </p:nvSpPr>
            <p:spPr>
              <a:xfrm rot="2700000">
                <a:off x="1676398" y="5300269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AA2C5581-FDD7-45C8-A20A-6C12A5895964}"/>
                  </a:ext>
                </a:extLst>
              </p:cNvPr>
              <p:cNvSpPr/>
              <p:nvPr/>
            </p:nvSpPr>
            <p:spPr>
              <a:xfrm rot="8100000">
                <a:off x="2819400" y="5292775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3DAEF9B-61B9-4687-AFF9-AAFFF1DF9633}"/>
                </a:ext>
              </a:extLst>
            </p:cNvPr>
            <p:cNvSpPr txBox="1"/>
            <p:nvPr/>
          </p:nvSpPr>
          <p:spPr>
            <a:xfrm>
              <a:off x="1412741" y="5002374"/>
              <a:ext cx="2446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1</a:t>
              </a:r>
              <a:endParaRPr lang="en-US" sz="14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E2D2DEF-C38C-4299-BC31-72CD422CDAED}"/>
                </a:ext>
              </a:extLst>
            </p:cNvPr>
            <p:cNvSpPr txBox="1"/>
            <p:nvPr/>
          </p:nvSpPr>
          <p:spPr>
            <a:xfrm>
              <a:off x="1412484" y="4343400"/>
              <a:ext cx="2446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1</a:t>
              </a:r>
              <a:endParaRPr lang="en-US" sz="14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E167A1B-491C-42F4-9BA9-9D621BDC31E9}"/>
                </a:ext>
              </a:extLst>
            </p:cNvPr>
            <p:cNvSpPr txBox="1"/>
            <p:nvPr/>
          </p:nvSpPr>
          <p:spPr>
            <a:xfrm>
              <a:off x="2411447" y="5002374"/>
              <a:ext cx="244609" cy="214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0</a:t>
              </a:r>
              <a:endParaRPr lang="en-US" sz="14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9E72DE2-8FE0-44FD-A67A-FDCA82267C85}"/>
                </a:ext>
              </a:extLst>
            </p:cNvPr>
            <p:cNvSpPr txBox="1"/>
            <p:nvPr/>
          </p:nvSpPr>
          <p:spPr>
            <a:xfrm>
              <a:off x="2411190" y="4343400"/>
              <a:ext cx="244609" cy="214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0</a:t>
              </a:r>
              <a:endParaRPr lang="en-US" sz="1400" dirty="0"/>
            </a:p>
          </p:txBody>
        </p:sp>
      </p:grp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1B14EB7B-3B52-4436-AB5B-7D6DE64DC76C}"/>
              </a:ext>
            </a:extLst>
          </p:cNvPr>
          <p:cNvCxnSpPr>
            <a:cxnSpLocks/>
          </p:cNvCxnSpPr>
          <p:nvPr/>
        </p:nvCxnSpPr>
        <p:spPr>
          <a:xfrm flipH="1">
            <a:off x="1141859" y="5324683"/>
            <a:ext cx="1171560" cy="542648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B5856E22-2E4A-4ED8-8DCB-5F0BACA49BB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351" y="647223"/>
            <a:ext cx="258671" cy="250911"/>
          </a:xfrm>
          <a:prstGeom prst="rect">
            <a:avLst/>
          </a:prstGeom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1CE0B93-F2AF-4640-987F-A92EBEB4444B}"/>
              </a:ext>
            </a:extLst>
          </p:cNvPr>
          <p:cNvGrpSpPr/>
          <p:nvPr/>
        </p:nvGrpSpPr>
        <p:grpSpPr>
          <a:xfrm>
            <a:off x="5616505" y="651952"/>
            <a:ext cx="258671" cy="254475"/>
            <a:chOff x="8229599" y="2066797"/>
            <a:chExt cx="606636" cy="589596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D3B3C7E-692D-4EBE-A216-FD11DC99AB78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DA422F01-C963-4C49-8D5E-49E87E5AE385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4DD2D7DB-F76E-463E-9312-3693414DDE73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ACA83CB3-9D4D-491F-B50A-4E0455E3A3A0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4EA77DB-FF0C-40E9-ACD7-A84AEC1791B3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pic>
        <p:nvPicPr>
          <p:cNvPr id="81" name="Picture 80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B7D62045-CA8A-4FCF-98EB-84846D7065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488" y="4557465"/>
            <a:ext cx="2236469" cy="230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27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2" descr="SpongeBob SquarePants (character) - Wikipedia">
            <a:extLst>
              <a:ext uri="{FF2B5EF4-FFF2-40B4-BE49-F238E27FC236}">
                <a16:creationId xmlns:a16="http://schemas.microsoft.com/office/drawing/2014/main" id="{98698833-6408-4B34-BFD0-E160988FF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145853" y="3136596"/>
            <a:ext cx="1211237" cy="121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32" descr="Best photos ( Alice Eve ) | More And Most">
            <a:extLst>
              <a:ext uri="{FF2B5EF4-FFF2-40B4-BE49-F238E27FC236}">
                <a16:creationId xmlns:a16="http://schemas.microsoft.com/office/drawing/2014/main" id="{C6CD9D4F-DC67-4DAB-AC2C-CB65C7597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065" y="4324756"/>
            <a:ext cx="1560957" cy="156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A3876E64-6607-49B1-B63C-8F7DAC4B25A6}"/>
              </a:ext>
            </a:extLst>
          </p:cNvPr>
          <p:cNvGrpSpPr/>
          <p:nvPr/>
        </p:nvGrpSpPr>
        <p:grpSpPr>
          <a:xfrm>
            <a:off x="8236155" y="2066205"/>
            <a:ext cx="606636" cy="589596"/>
            <a:chOff x="8229599" y="1404050"/>
            <a:chExt cx="606636" cy="589596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FA31049-B756-4D71-9098-5AF6F11034AA}"/>
                </a:ext>
              </a:extLst>
            </p:cNvPr>
            <p:cNvSpPr/>
            <p:nvPr/>
          </p:nvSpPr>
          <p:spPr>
            <a:xfrm>
              <a:off x="8229599" y="1404050"/>
              <a:ext cx="606636" cy="5895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8D72791-5265-40F4-B8FB-B6206564045C}"/>
                </a:ext>
              </a:extLst>
            </p:cNvPr>
            <p:cNvGrpSpPr/>
            <p:nvPr/>
          </p:nvGrpSpPr>
          <p:grpSpPr>
            <a:xfrm>
              <a:off x="8292267" y="1455902"/>
              <a:ext cx="494413" cy="494413"/>
              <a:chOff x="8292267" y="1455902"/>
              <a:chExt cx="494413" cy="494413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6925C3BB-BC29-4D07-ABA6-BA970131A55B}"/>
                  </a:ext>
                </a:extLst>
              </p:cNvPr>
              <p:cNvSpPr/>
              <p:nvPr/>
            </p:nvSpPr>
            <p:spPr>
              <a:xfrm>
                <a:off x="8489586" y="1455902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297CF6EC-A98C-4FD3-B8FD-22357C888F70}"/>
                  </a:ext>
                </a:extLst>
              </p:cNvPr>
              <p:cNvSpPr/>
              <p:nvPr/>
            </p:nvSpPr>
            <p:spPr>
              <a:xfrm rot="5400000">
                <a:off x="8496143" y="1451641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7BAE337-A053-4BEE-8C54-E293F406F64D}"/>
                </a:ext>
              </a:extLst>
            </p:cNvPr>
            <p:cNvSpPr/>
            <p:nvPr/>
          </p:nvSpPr>
          <p:spPr>
            <a:xfrm>
              <a:off x="8493814" y="1600200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pic>
        <p:nvPicPr>
          <p:cNvPr id="4098" name="Picture 2" descr="Ocean Optics ecoVis Vis-NIR light source (400nm-2500nm)">
            <a:extLst>
              <a:ext uri="{FF2B5EF4-FFF2-40B4-BE49-F238E27FC236}">
                <a16:creationId xmlns:a16="http://schemas.microsoft.com/office/drawing/2014/main" id="{963EAADF-3152-4DD9-948D-21BFAAD17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2628">
            <a:off x="68090" y="5581728"/>
            <a:ext cx="1131982" cy="113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C522E30-8579-4C53-8F1F-6108E3280107}"/>
              </a:ext>
            </a:extLst>
          </p:cNvPr>
          <p:cNvSpPr txBox="1"/>
          <p:nvPr/>
        </p:nvSpPr>
        <p:spPr>
          <a:xfrm>
            <a:off x="858282" y="6307216"/>
            <a:ext cx="2646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single-photon light source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811D6BA-8AC3-4FC6-80A1-677CADA1BF78}"/>
              </a:ext>
            </a:extLst>
          </p:cNvPr>
          <p:cNvGrpSpPr/>
          <p:nvPr/>
        </p:nvGrpSpPr>
        <p:grpSpPr>
          <a:xfrm>
            <a:off x="8236155" y="2728952"/>
            <a:ext cx="606636" cy="589596"/>
            <a:chOff x="8229599" y="2066797"/>
            <a:chExt cx="606636" cy="589596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18620C4-42EB-4E3B-ADDF-068778429D15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F6DC8646-1C12-49C1-BC6B-FC292E17A9F2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CF602932-8CAA-435D-8B5C-81968BB4847F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0C592B7-B74A-4522-A1A7-25A3E64F3CF5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E0BF6F0-4B69-4E25-8539-2BDF5038AE9C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aphicFrame>
        <p:nvGraphicFramePr>
          <p:cNvPr id="64" name="Table 4">
            <a:extLst>
              <a:ext uri="{FF2B5EF4-FFF2-40B4-BE49-F238E27FC236}">
                <a16:creationId xmlns:a16="http://schemas.microsoft.com/office/drawing/2014/main" id="{4541DD1C-FBFD-4849-ACD0-044C4D2A15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63629"/>
              </p:ext>
            </p:extLst>
          </p:nvPr>
        </p:nvGraphicFramePr>
        <p:xfrm>
          <a:off x="662656" y="228600"/>
          <a:ext cx="8176544" cy="111252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690144">
                  <a:extLst>
                    <a:ext uri="{9D8B030D-6E8A-4147-A177-3AD203B41FA5}">
                      <a16:colId xmlns:a16="http://schemas.microsoft.com/office/drawing/2014/main" val="284079021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6991375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3700803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20955503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02957198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41201496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13247123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2039951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862284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Photon polarization Alice sends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387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Bob's random measuring basis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5227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Photon polarization Bob measures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161556"/>
                  </a:ext>
                </a:extLst>
              </a:tr>
            </a:tbl>
          </a:graphicData>
        </a:graphic>
      </p:graphicFrame>
      <p:pic>
        <p:nvPicPr>
          <p:cNvPr id="65" name="Picture 64">
            <a:extLst>
              <a:ext uri="{FF2B5EF4-FFF2-40B4-BE49-F238E27FC236}">
                <a16:creationId xmlns:a16="http://schemas.microsoft.com/office/drawing/2014/main" id="{2F9D63D6-58BB-4482-B496-3573E79C0E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720" y="228600"/>
            <a:ext cx="318654" cy="3048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45F6C20-DA66-4A00-9190-7ADFA3E97F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31665"/>
            <a:ext cx="318654" cy="3048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C6D3EE27-4489-49C8-8365-D5694EF6F44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1" y="225926"/>
            <a:ext cx="318654" cy="307473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46C5008-11CC-476E-B669-7E50E4C790D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369" y="225926"/>
            <a:ext cx="318654" cy="30747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1D74B4FD-F62E-47B3-9128-F6BA08B875B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228600"/>
            <a:ext cx="314591" cy="30417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11D96480-BFBB-4B36-9F78-2F21AB91620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480" y="228600"/>
            <a:ext cx="314591" cy="304178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F2480F4-89F6-4DC5-8E32-0992A6C885C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252" y="231665"/>
            <a:ext cx="330066" cy="301113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3E13FEA5-9BAC-4C08-A20F-F4D15E9B991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489" y="225926"/>
            <a:ext cx="330066" cy="301113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9C4ABB4F-92C4-4845-80E5-0605DBB29E9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703" y="659404"/>
            <a:ext cx="258671" cy="25091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7D5BFC42-8A02-4385-8E08-CBD5AA2CBCC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806" y="655863"/>
            <a:ext cx="258671" cy="25091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8282CD55-FC74-40BA-8DBE-FA08987B548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463" y="655863"/>
            <a:ext cx="258671" cy="250911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11FF220E-7C4A-4A6F-A5BA-4778EB4667A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351" y="647223"/>
            <a:ext cx="258671" cy="250911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341B5FD3-E4C8-4A11-B2AA-11D0B5FC84B9}"/>
              </a:ext>
            </a:extLst>
          </p:cNvPr>
          <p:cNvGrpSpPr/>
          <p:nvPr/>
        </p:nvGrpSpPr>
        <p:grpSpPr>
          <a:xfrm>
            <a:off x="6990120" y="655863"/>
            <a:ext cx="258671" cy="254475"/>
            <a:chOff x="8229599" y="2066797"/>
            <a:chExt cx="606636" cy="58959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FA8B192-FD89-4D92-BD21-28834B029B29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2E82E94F-8298-4C77-AF9F-F0979BAE2238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037394C9-87BF-45F6-BF0D-57084F2C0093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FCC3D93-BC08-443C-8DF5-6692F94FA43C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DC53847-B9C3-4C26-8003-4D9599E92106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17B17A6-CE61-4156-99BA-55B93F6C1F11}"/>
              </a:ext>
            </a:extLst>
          </p:cNvPr>
          <p:cNvGrpSpPr/>
          <p:nvPr/>
        </p:nvGrpSpPr>
        <p:grpSpPr>
          <a:xfrm>
            <a:off x="5616505" y="651952"/>
            <a:ext cx="258671" cy="254475"/>
            <a:chOff x="8229599" y="2066797"/>
            <a:chExt cx="606636" cy="589596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AA243E93-DBC6-44B0-A291-1DADB10A1567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00FEA142-31C0-46D7-8B3F-5C24BCC39B21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3E636B12-137E-4BE7-9CD8-EE4FFEDA18CD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EF4FBDF0-AA13-4B37-9493-4C30567093ED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71C85C4-10F5-440B-AAC3-5C8E06108231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83BE97F-75A5-4CB4-92AF-4A1269879F20}"/>
              </a:ext>
            </a:extLst>
          </p:cNvPr>
          <p:cNvGrpSpPr/>
          <p:nvPr/>
        </p:nvGrpSpPr>
        <p:grpSpPr>
          <a:xfrm>
            <a:off x="4933196" y="651689"/>
            <a:ext cx="258671" cy="254475"/>
            <a:chOff x="8229599" y="2066797"/>
            <a:chExt cx="606636" cy="589596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E188529-FE37-4DDD-80AE-C68FB7E8AFE9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8A668C31-F4AD-42EA-A186-96E3E5554DC0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E785C66D-4167-4A5D-ADE4-A88F6FD16EFC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CFB91B5F-063A-41BA-BF32-45D5948C104E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A9CAE96-97A4-446E-9CF8-6F52936297FC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6C61F6C-548A-4213-B5DF-2217F336F9C1}"/>
              </a:ext>
            </a:extLst>
          </p:cNvPr>
          <p:cNvGrpSpPr/>
          <p:nvPr/>
        </p:nvGrpSpPr>
        <p:grpSpPr>
          <a:xfrm>
            <a:off x="4267201" y="647223"/>
            <a:ext cx="258671" cy="254475"/>
            <a:chOff x="8229599" y="2066797"/>
            <a:chExt cx="606636" cy="589596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7465CF1-7904-47AD-8611-3FD98A84D10B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8421E479-A16D-4C60-A1B1-56AB5DCF099C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4B370E4B-761E-46C9-A5D3-AC6D696737E1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13FEBAA2-202C-4AD6-A631-2A095CF55513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804761F-523F-4245-A85F-B996ACB14A7E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pic>
        <p:nvPicPr>
          <p:cNvPr id="101" name="Picture 100">
            <a:extLst>
              <a:ext uri="{FF2B5EF4-FFF2-40B4-BE49-F238E27FC236}">
                <a16:creationId xmlns:a16="http://schemas.microsoft.com/office/drawing/2014/main" id="{53574150-4D0B-4154-A7BA-77876933D5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47" y="982878"/>
            <a:ext cx="318654" cy="304800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5CE335B0-7579-409F-9328-278506DB49B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252" y="988482"/>
            <a:ext cx="330066" cy="301113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6860CB33-4BA8-4364-97AE-DF76B6864C6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978922"/>
            <a:ext cx="314591" cy="304178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BDE81452-D064-41A6-AD7B-309C4900A5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369" y="978768"/>
            <a:ext cx="318654" cy="307473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F103560F-E7B7-493E-8960-21239EB0B52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036" y="981387"/>
            <a:ext cx="318654" cy="307473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348C1B62-921D-452D-B80B-E187F4F6587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351" y="977274"/>
            <a:ext cx="318654" cy="307473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16F0790F-26D5-4E99-83AC-539A29FD6C5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631" y="990600"/>
            <a:ext cx="314591" cy="304178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077FD58F-8806-45ED-BE90-17E91C31504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636" y="990600"/>
            <a:ext cx="314591" cy="30417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1" name="3D Model 110">
                <a:extLst>
                  <a:ext uri="{FF2B5EF4-FFF2-40B4-BE49-F238E27FC236}">
                    <a16:creationId xmlns:a16="http://schemas.microsoft.com/office/drawing/2014/main" id="{7D739AEF-804E-44E3-B400-E284301139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95635874"/>
                  </p:ext>
                </p:extLst>
              </p:nvPr>
            </p:nvGraphicFramePr>
            <p:xfrm>
              <a:off x="2534627" y="1903066"/>
              <a:ext cx="7071879" cy="3339914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7071879" cy="3339914"/>
                    </a:xfrm>
                    <a:prstGeom prst="rect">
                      <a:avLst/>
                    </a:prstGeom>
                    <a:noFill/>
                    <a:effectLst>
                      <a:glow rad="76200">
                        <a:srgbClr val="FFFF00">
                          <a:alpha val="84000"/>
                        </a:srgbClr>
                      </a:glow>
                    </a:effectLst>
                  </am3d:spPr>
                  <am3d:camera>
                    <am3d:pos x="0" y="0" z="470654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08" d="1000000"/>
                    <am3d:preTrans dx="-4117312" dy="-539062" dz="-14015062"/>
                    <am3d:scale>
                      <am3d:sx n="1000000" d="1000000"/>
                      <am3d:sy n="1000000" d="1000000"/>
                      <am3d:sz n="1000000" d="1000000"/>
                    </am3d:scale>
                    <am3d:rot ax="8606503" ay="-2246889" az="-9302153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79834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1" name="3D Model 110">
                <a:extLst>
                  <a:ext uri="{FF2B5EF4-FFF2-40B4-BE49-F238E27FC236}">
                    <a16:creationId xmlns:a16="http://schemas.microsoft.com/office/drawing/2014/main" id="{7D739AEF-804E-44E3-B400-E284301139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34627" y="1903066"/>
                <a:ext cx="7071879" cy="3339914"/>
              </a:xfrm>
              <a:prstGeom prst="rect">
                <a:avLst/>
              </a:prstGeom>
              <a:noFill/>
              <a:effectLst>
                <a:glow rad="76200">
                  <a:srgbClr val="FFFF00">
                    <a:alpha val="84000"/>
                  </a:srgbClr>
                </a:glow>
              </a:effectLst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CB78E4AA-8A08-456D-8906-73A49398E505}"/>
              </a:ext>
            </a:extLst>
          </p:cNvPr>
          <p:cNvGrpSpPr/>
          <p:nvPr/>
        </p:nvGrpSpPr>
        <p:grpSpPr>
          <a:xfrm>
            <a:off x="1412484" y="4973840"/>
            <a:ext cx="1243572" cy="1260881"/>
            <a:chOff x="1412484" y="4343400"/>
            <a:chExt cx="1243572" cy="126088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3072CEB-E0B7-46A8-BA5C-AA02B743397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281" y="4426010"/>
              <a:ext cx="1182279" cy="1178271"/>
              <a:chOff x="1219200" y="4046092"/>
              <a:chExt cx="2209800" cy="2202308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1081A47-E97E-4D97-BEA3-9A1E00C8F568}"/>
                  </a:ext>
                </a:extLst>
              </p:cNvPr>
              <p:cNvSpPr/>
              <p:nvPr/>
            </p:nvSpPr>
            <p:spPr>
              <a:xfrm>
                <a:off x="1219200" y="4046092"/>
                <a:ext cx="1066800" cy="1036834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A026728-11DE-4023-9A47-10103ED4533E}"/>
                  </a:ext>
                </a:extLst>
              </p:cNvPr>
              <p:cNvSpPr/>
              <p:nvPr/>
            </p:nvSpPr>
            <p:spPr>
              <a:xfrm>
                <a:off x="2362201" y="4046092"/>
                <a:ext cx="1066799" cy="1036834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B67359E-1445-4E45-86E7-06550F8986D7}"/>
                  </a:ext>
                </a:extLst>
              </p:cNvPr>
              <p:cNvSpPr/>
              <p:nvPr/>
            </p:nvSpPr>
            <p:spPr>
              <a:xfrm>
                <a:off x="1219200" y="5211566"/>
                <a:ext cx="1066800" cy="103683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0BF5D0F-F7E7-4CB7-9E41-5A1FEF36132B}"/>
                  </a:ext>
                </a:extLst>
              </p:cNvPr>
              <p:cNvSpPr/>
              <p:nvPr/>
            </p:nvSpPr>
            <p:spPr>
              <a:xfrm>
                <a:off x="2362200" y="5211566"/>
                <a:ext cx="1066800" cy="1036834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71967B4-21B8-4B90-B9D5-6C2FA79F4F01}"/>
                  </a:ext>
                </a:extLst>
              </p:cNvPr>
              <p:cNvSpPr/>
              <p:nvPr/>
            </p:nvSpPr>
            <p:spPr>
              <a:xfrm>
                <a:off x="1676400" y="4137276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B174EE7-FA11-4139-85C3-6E991E76FFE3}"/>
                  </a:ext>
                </a:extLst>
              </p:cNvPr>
              <p:cNvSpPr/>
              <p:nvPr/>
            </p:nvSpPr>
            <p:spPr>
              <a:xfrm rot="5400000">
                <a:off x="2819400" y="4137276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7521DE6-7CC3-44AA-848A-2A6EE0F025AB}"/>
                  </a:ext>
                </a:extLst>
              </p:cNvPr>
              <p:cNvSpPr/>
              <p:nvPr/>
            </p:nvSpPr>
            <p:spPr>
              <a:xfrm rot="2700000">
                <a:off x="1676398" y="5300269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DF91B1A-37BB-43E2-87EB-BD5E39E0BC7D}"/>
                  </a:ext>
                </a:extLst>
              </p:cNvPr>
              <p:cNvSpPr/>
              <p:nvPr/>
            </p:nvSpPr>
            <p:spPr>
              <a:xfrm rot="8100000">
                <a:off x="2819400" y="5292775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3BB23FA-A6FB-455B-A4FF-DCB597E3406A}"/>
                </a:ext>
              </a:extLst>
            </p:cNvPr>
            <p:cNvSpPr txBox="1"/>
            <p:nvPr/>
          </p:nvSpPr>
          <p:spPr>
            <a:xfrm>
              <a:off x="1412741" y="5002374"/>
              <a:ext cx="2446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1</a:t>
              </a:r>
              <a:endParaRPr lang="en-US" sz="14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87757B8-FF29-404C-A306-676A33DF7874}"/>
                </a:ext>
              </a:extLst>
            </p:cNvPr>
            <p:cNvSpPr txBox="1"/>
            <p:nvPr/>
          </p:nvSpPr>
          <p:spPr>
            <a:xfrm>
              <a:off x="1412484" y="4343400"/>
              <a:ext cx="2446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1</a:t>
              </a:r>
              <a:endParaRPr lang="en-US" sz="14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DFB5C9C-059B-47E2-B8F0-78B789055F3B}"/>
                </a:ext>
              </a:extLst>
            </p:cNvPr>
            <p:cNvSpPr txBox="1"/>
            <p:nvPr/>
          </p:nvSpPr>
          <p:spPr>
            <a:xfrm>
              <a:off x="2411447" y="5002374"/>
              <a:ext cx="244609" cy="214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0</a:t>
              </a:r>
              <a:endParaRPr lang="en-US" sz="14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625CAA5-4FBA-4037-9AA9-7D6E8401EB5F}"/>
                </a:ext>
              </a:extLst>
            </p:cNvPr>
            <p:cNvSpPr txBox="1"/>
            <p:nvPr/>
          </p:nvSpPr>
          <p:spPr>
            <a:xfrm>
              <a:off x="2411190" y="4343400"/>
              <a:ext cx="244609" cy="214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0</a:t>
              </a:r>
              <a:endParaRPr lang="en-US" sz="1400" dirty="0"/>
            </a:p>
          </p:txBody>
        </p:sp>
      </p:grp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A576C7FA-9D47-4604-B45B-67972DE3A525}"/>
              </a:ext>
            </a:extLst>
          </p:cNvPr>
          <p:cNvCxnSpPr>
            <a:cxnSpLocks/>
          </p:cNvCxnSpPr>
          <p:nvPr/>
        </p:nvCxnSpPr>
        <p:spPr>
          <a:xfrm flipH="1">
            <a:off x="1141859" y="5324683"/>
            <a:ext cx="1171560" cy="542648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36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14401" y="274637"/>
            <a:ext cx="7772400" cy="1249363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Back on the classic channel…</a:t>
            </a:r>
            <a:br>
              <a:rPr lang="en-US" u="sng" dirty="0"/>
            </a:br>
            <a:br>
              <a:rPr lang="en-US" u="sng" dirty="0"/>
            </a:br>
            <a:r>
              <a:rPr lang="en-US" dirty="0"/>
              <a:t>Bob and Alice compare which basis they used to send and receive each qubit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E8371942-12A9-419F-A80B-313975CEB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0465421"/>
              </p:ext>
            </p:extLst>
          </p:nvPr>
        </p:nvGraphicFramePr>
        <p:xfrm>
          <a:off x="662656" y="2667000"/>
          <a:ext cx="8176544" cy="148336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690144">
                  <a:extLst>
                    <a:ext uri="{9D8B030D-6E8A-4147-A177-3AD203B41FA5}">
                      <a16:colId xmlns:a16="http://schemas.microsoft.com/office/drawing/2014/main" val="284079021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6991375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3700803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20955503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02957198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41201496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13247123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2039951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862284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5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Bob's random measuring basis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5227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5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Photon polarization Bob measures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161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5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PUBLIS DISCUSSION OF BASIS</a:t>
                      </a:r>
                    </a:p>
                  </a:txBody>
                  <a:tcPr anchor="ctr">
                    <a:noFill/>
                  </a:tcPr>
                </a:tc>
                <a:tc gridSpan="8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175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5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Shared secret key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581267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53027E0D-1DEB-4327-BAED-29B999E5CE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703" y="2729508"/>
            <a:ext cx="258671" cy="2509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7D2143-4067-4332-9421-05F1C9E306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806" y="2725967"/>
            <a:ext cx="258671" cy="2509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837E172-8370-4C8E-8B65-49EC93A4FF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463" y="2725967"/>
            <a:ext cx="258671" cy="2509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E2414B-3686-44FA-8911-D93CD1D127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425" y="2717327"/>
            <a:ext cx="258671" cy="25091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D4C0554-467E-4782-9191-338FD1747A87}"/>
              </a:ext>
            </a:extLst>
          </p:cNvPr>
          <p:cNvGrpSpPr/>
          <p:nvPr/>
        </p:nvGrpSpPr>
        <p:grpSpPr>
          <a:xfrm>
            <a:off x="6990120" y="2725967"/>
            <a:ext cx="258671" cy="254475"/>
            <a:chOff x="8229599" y="2066797"/>
            <a:chExt cx="606636" cy="58959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682D947-4956-4B63-B92F-4433FB5C210D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E4C0C61-8B4B-4155-B063-4A2ECD3950DD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4BD2DCE-C119-488F-AD11-801F99BADB66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A92AE64-CC65-4449-BF5C-0016C42718FA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92D77CD-71DC-4EC9-8B6B-B6AD404F5A47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0C3B429-F938-4893-8529-4EB2FFC7B2EA}"/>
              </a:ext>
            </a:extLst>
          </p:cNvPr>
          <p:cNvGrpSpPr/>
          <p:nvPr/>
        </p:nvGrpSpPr>
        <p:grpSpPr>
          <a:xfrm>
            <a:off x="5620551" y="2720685"/>
            <a:ext cx="258671" cy="254475"/>
            <a:chOff x="8229599" y="2066797"/>
            <a:chExt cx="606636" cy="58959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D47BB43-57D9-42DE-BFA8-B2FA7D57BD66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68F097E-F85C-4AE6-9CDD-5CFB86EBF5E5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37012BE-F625-4943-BDD9-92C986F680CF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2F7167A-DEF5-4E48-B9FF-076E12E11A58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001B32F-F273-4BB7-ABD4-E0084AE1CDEA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8775C1C-D143-4A32-B65C-4B82227FF5A8}"/>
              </a:ext>
            </a:extLst>
          </p:cNvPr>
          <p:cNvGrpSpPr/>
          <p:nvPr/>
        </p:nvGrpSpPr>
        <p:grpSpPr>
          <a:xfrm>
            <a:off x="4933196" y="2721793"/>
            <a:ext cx="258671" cy="254475"/>
            <a:chOff x="8229599" y="2066797"/>
            <a:chExt cx="606636" cy="589596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81099F-EC7E-4BFA-A343-A5E587D95021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708A575-8517-4DA7-8345-706321374CF3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188899C-A622-4AF2-BC3B-60DFE459DC28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DB51500-8A5B-49DC-BC8B-49C18D999657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D63566A-561F-40D0-8535-B44435950CB0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D1F7137-D660-4155-9F5E-B04AF2C676A3}"/>
              </a:ext>
            </a:extLst>
          </p:cNvPr>
          <p:cNvGrpSpPr/>
          <p:nvPr/>
        </p:nvGrpSpPr>
        <p:grpSpPr>
          <a:xfrm>
            <a:off x="4267201" y="2717327"/>
            <a:ext cx="258671" cy="254475"/>
            <a:chOff x="8229599" y="2066797"/>
            <a:chExt cx="606636" cy="58959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C1C22C0-0041-4CB5-B801-197E9B3442BC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EA07167-4F72-4E64-B75E-9387779ED876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E92B844-9122-4909-877F-D7CC08B79600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2EBB038-7052-4382-9A7D-5CCB30E39C2B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25024E2-78D4-45CD-95EF-1175FA49142F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C6832530-200D-4D85-A5B0-415B838627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47" y="3052982"/>
            <a:ext cx="318654" cy="3048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17DA434-65B4-433B-B821-42B35D2241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252" y="3058586"/>
            <a:ext cx="330066" cy="30111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CB9AFB6-557C-48B2-A5D7-D65C39EA4D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3049026"/>
            <a:ext cx="314591" cy="30417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B3F612F-6869-4D7D-8F03-17D70C0C871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369" y="3048872"/>
            <a:ext cx="318654" cy="30747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4F91840-F561-45CF-94DF-1C599B7C75D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036" y="3051491"/>
            <a:ext cx="318654" cy="30747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5D3B978-69D6-413E-A792-C79E8ED9A36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351" y="3047378"/>
            <a:ext cx="318654" cy="30747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9D780BD-85DE-4F75-8AF0-6416CF2F34D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631" y="3060704"/>
            <a:ext cx="314591" cy="30417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0B1E0A1-47C5-486B-8574-382C0E0F1BF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636" y="3060704"/>
            <a:ext cx="314591" cy="304178"/>
          </a:xfrm>
          <a:prstGeom prst="rect">
            <a:avLst/>
          </a:prstGeom>
        </p:spPr>
      </p:pic>
      <p:sp>
        <p:nvSpPr>
          <p:cNvPr id="54" name="Title 12">
            <a:extLst>
              <a:ext uri="{FF2B5EF4-FFF2-40B4-BE49-F238E27FC236}">
                <a16:creationId xmlns:a16="http://schemas.microsoft.com/office/drawing/2014/main" id="{1715EA72-9131-4B13-B079-7CF172B16AC0}"/>
              </a:ext>
            </a:extLst>
          </p:cNvPr>
          <p:cNvSpPr txBox="1">
            <a:spLocks/>
          </p:cNvSpPr>
          <p:nvPr/>
        </p:nvSpPr>
        <p:spPr>
          <a:xfrm>
            <a:off x="662656" y="4429066"/>
            <a:ext cx="7772400" cy="992322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7500"/>
          </a:bodyPr>
          <a:lstStyle>
            <a:lvl1pPr algn="l" defTabSz="91451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bits corresponding to matching </a:t>
            </a:r>
            <a:r>
              <a:rPr lang="en-US" dirty="0" err="1"/>
              <a:t>basises</a:t>
            </a:r>
            <a:r>
              <a:rPr lang="en-US" dirty="0"/>
              <a:t> become the key!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2F29031-1378-44D3-B263-0C372E735534}"/>
              </a:ext>
            </a:extLst>
          </p:cNvPr>
          <p:cNvSpPr/>
          <p:nvPr/>
        </p:nvSpPr>
        <p:spPr>
          <a:xfrm>
            <a:off x="3350436" y="2283542"/>
            <a:ext cx="681737" cy="751348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EC94F871-4F33-4DE5-A05A-5E09CF0D88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703" y="2335781"/>
            <a:ext cx="258671" cy="25091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3317780-B513-4C3C-8F28-A32BF46144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806" y="2332240"/>
            <a:ext cx="258671" cy="250911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F8B6DFAA-5F2B-4F26-B5AC-D13BFE02CC4B}"/>
              </a:ext>
            </a:extLst>
          </p:cNvPr>
          <p:cNvGrpSpPr/>
          <p:nvPr/>
        </p:nvGrpSpPr>
        <p:grpSpPr>
          <a:xfrm>
            <a:off x="6990120" y="2332240"/>
            <a:ext cx="258671" cy="254475"/>
            <a:chOff x="8229599" y="2066797"/>
            <a:chExt cx="606636" cy="589596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BDB9AAB-59C2-4AE8-A1CC-5E4B81242581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0D7BDA3-6452-4C62-9868-2077412F4708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5ABBD7C8-889A-49C1-80A5-D4B36E293F6D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CCA22C96-C245-4AA2-94C7-231DE8B1D4A8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E80D2DD-2E84-4DA7-8411-6ED5541FF562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E214301-64B5-4911-87F4-154D93AEB9F0}"/>
              </a:ext>
            </a:extLst>
          </p:cNvPr>
          <p:cNvGrpSpPr/>
          <p:nvPr/>
        </p:nvGrpSpPr>
        <p:grpSpPr>
          <a:xfrm>
            <a:off x="4932574" y="2328480"/>
            <a:ext cx="258671" cy="254475"/>
            <a:chOff x="8229599" y="2066797"/>
            <a:chExt cx="606636" cy="589596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C1C7B7D-2462-4577-975D-72AEA5A85436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D442F75-73CC-4669-BFBD-8B5792E4463E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79F6B24-7EB3-4AB0-8C45-6B5E1445B6FB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3E82C4F-DAC0-4649-968F-685C8CBBD897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916573F-4E01-46C4-A42A-87D7D9C059AF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C15060E-633F-499F-B555-CBE0D2B0D2EA}"/>
              </a:ext>
            </a:extLst>
          </p:cNvPr>
          <p:cNvGrpSpPr/>
          <p:nvPr/>
        </p:nvGrpSpPr>
        <p:grpSpPr>
          <a:xfrm>
            <a:off x="7678463" y="2332658"/>
            <a:ext cx="258671" cy="254475"/>
            <a:chOff x="8229599" y="2066797"/>
            <a:chExt cx="606636" cy="589596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ECDAEDA-AE86-4F60-96C9-3A9D054613C7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E3EEA3A6-9305-46BC-BB8B-C771B0DB9EE9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2B3A49EA-BD84-4C05-8CBE-52F1759494CA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DC1D3E46-DD73-417F-A53C-0C39D6EA93BE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7DA1EBA-4F3B-435B-82B5-A3E4EDB48A7B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pic>
        <p:nvPicPr>
          <p:cNvPr id="96" name="Picture 95">
            <a:extLst>
              <a:ext uri="{FF2B5EF4-FFF2-40B4-BE49-F238E27FC236}">
                <a16:creationId xmlns:a16="http://schemas.microsoft.com/office/drawing/2014/main" id="{83B2A033-5EB2-4DFA-BF69-1E31F6EAB4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1" y="2332240"/>
            <a:ext cx="258671" cy="250911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3F51F320-452A-4790-A71C-8957765876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551" y="2327029"/>
            <a:ext cx="258671" cy="250911"/>
          </a:xfrm>
          <a:prstGeom prst="rect">
            <a:avLst/>
          </a:prstGeom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2F5D67BE-720C-4DFC-BFF2-24777E5FE51F}"/>
              </a:ext>
            </a:extLst>
          </p:cNvPr>
          <p:cNvGrpSpPr/>
          <p:nvPr/>
        </p:nvGrpSpPr>
        <p:grpSpPr>
          <a:xfrm>
            <a:off x="6304424" y="2325246"/>
            <a:ext cx="258671" cy="254475"/>
            <a:chOff x="8229599" y="2066797"/>
            <a:chExt cx="606636" cy="589596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D69C508-CBB2-4229-899E-C3BA0EAC0351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FFBC5FDE-F543-4702-B756-38E5A48B70F3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6E43E118-9A1D-4BFD-92C6-69D0DD9F8312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238394D-609D-4CC9-B551-E220F9A3E027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4CBF1C01-D5D7-47B1-8D9A-1B0C1C96CB3A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533701C-3B5F-4C7B-9508-B942510416E1}"/>
              </a:ext>
            </a:extLst>
          </p:cNvPr>
          <p:cNvSpPr/>
          <p:nvPr/>
        </p:nvSpPr>
        <p:spPr>
          <a:xfrm>
            <a:off x="4032546" y="2283542"/>
            <a:ext cx="681737" cy="75134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6670F1A-4597-4DC5-8548-B9D0368A806A}"/>
              </a:ext>
            </a:extLst>
          </p:cNvPr>
          <p:cNvSpPr/>
          <p:nvPr/>
        </p:nvSpPr>
        <p:spPr>
          <a:xfrm>
            <a:off x="4712519" y="2283542"/>
            <a:ext cx="681737" cy="751348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5ED1D94-397E-4149-9D3C-20E8A063D1B9}"/>
              </a:ext>
            </a:extLst>
          </p:cNvPr>
          <p:cNvSpPr/>
          <p:nvPr/>
        </p:nvSpPr>
        <p:spPr>
          <a:xfrm>
            <a:off x="6769255" y="2283542"/>
            <a:ext cx="681737" cy="751348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BDDC3AD-FABE-47E5-87A1-8899BAFDEA46}"/>
              </a:ext>
            </a:extLst>
          </p:cNvPr>
          <p:cNvSpPr/>
          <p:nvPr/>
        </p:nvSpPr>
        <p:spPr>
          <a:xfrm>
            <a:off x="8145110" y="2283542"/>
            <a:ext cx="681737" cy="751348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344CB1E3-C2FE-499B-A491-CDF8F36DD7FF}"/>
              </a:ext>
            </a:extLst>
          </p:cNvPr>
          <p:cNvSpPr/>
          <p:nvPr/>
        </p:nvSpPr>
        <p:spPr>
          <a:xfrm>
            <a:off x="5399541" y="2283542"/>
            <a:ext cx="681737" cy="75134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18ECCCEA-D1B7-419E-ADE9-F80E4D4240A9}"/>
              </a:ext>
            </a:extLst>
          </p:cNvPr>
          <p:cNvSpPr/>
          <p:nvPr/>
        </p:nvSpPr>
        <p:spPr>
          <a:xfrm>
            <a:off x="6089427" y="2283542"/>
            <a:ext cx="681737" cy="75134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0FF2D38-2F93-4B6C-808D-3F395C2FFCC3}"/>
              </a:ext>
            </a:extLst>
          </p:cNvPr>
          <p:cNvSpPr/>
          <p:nvPr/>
        </p:nvSpPr>
        <p:spPr>
          <a:xfrm>
            <a:off x="7448463" y="2283542"/>
            <a:ext cx="681737" cy="75134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1B013857-447E-480B-83C4-29974726FD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118" y="3747981"/>
            <a:ext cx="402371" cy="493819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BC8F8048-8DA0-4D2B-B85C-E67B9CFF94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646" y="3743830"/>
            <a:ext cx="402371" cy="493819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06F99E6C-ACF4-4FBC-A59A-092442696D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952" y="3747980"/>
            <a:ext cx="402371" cy="493819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3CBBF475-EDD9-4B3D-B2D6-AD468C4646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956" y="3743830"/>
            <a:ext cx="402371" cy="493819"/>
          </a:xfrm>
          <a:prstGeom prst="rect">
            <a:avLst/>
          </a:prstGeom>
        </p:spPr>
      </p:pic>
      <p:sp>
        <p:nvSpPr>
          <p:cNvPr id="124" name="Title 12">
            <a:extLst>
              <a:ext uri="{FF2B5EF4-FFF2-40B4-BE49-F238E27FC236}">
                <a16:creationId xmlns:a16="http://schemas.microsoft.com/office/drawing/2014/main" id="{634D0972-1A3C-4383-8C72-998EE78A61D4}"/>
              </a:ext>
            </a:extLst>
          </p:cNvPr>
          <p:cNvSpPr txBox="1">
            <a:spLocks/>
          </p:cNvSpPr>
          <p:nvPr/>
        </p:nvSpPr>
        <p:spPr>
          <a:xfrm>
            <a:off x="699655" y="5328162"/>
            <a:ext cx="7772400" cy="697468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7500"/>
          </a:bodyPr>
          <a:lstStyle>
            <a:lvl1pPr algn="l" defTabSz="91451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Key = “1010”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6FF162DE-8212-435A-99B8-C62A027A04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720" y="1911774"/>
            <a:ext cx="318654" cy="304800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1AE48171-B6DA-42EC-A40C-18DEE68F94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914839"/>
            <a:ext cx="318654" cy="304800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14538B37-AE5D-4BEE-B4A8-933BB2FB09F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1" y="1909100"/>
            <a:ext cx="318654" cy="307473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296ABB70-E0E3-49F8-9AE1-B3EEEC9536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369" y="1909100"/>
            <a:ext cx="318654" cy="307473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3632186-39EB-475D-BA28-8C0BB0F420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911774"/>
            <a:ext cx="314591" cy="304178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140BF400-60C3-4BAF-A509-411806C3C75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480" y="1911774"/>
            <a:ext cx="314591" cy="304178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C81A07E3-E216-4733-A5EA-CA11DDEDD3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252" y="1914839"/>
            <a:ext cx="330066" cy="301113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41E2B637-E716-4ED1-B86E-6D96E54E5A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489" y="1909100"/>
            <a:ext cx="330066" cy="301113"/>
          </a:xfrm>
          <a:prstGeom prst="rect">
            <a:avLst/>
          </a:prstGeom>
        </p:spPr>
      </p:pic>
      <p:graphicFrame>
        <p:nvGraphicFramePr>
          <p:cNvPr id="133" name="Table 4">
            <a:extLst>
              <a:ext uri="{FF2B5EF4-FFF2-40B4-BE49-F238E27FC236}">
                <a16:creationId xmlns:a16="http://schemas.microsoft.com/office/drawing/2014/main" id="{36CE507E-9E58-4697-9632-5529F714BF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368530"/>
              </p:ext>
            </p:extLst>
          </p:nvPr>
        </p:nvGraphicFramePr>
        <p:xfrm>
          <a:off x="662656" y="1903413"/>
          <a:ext cx="8176544" cy="74168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690144">
                  <a:extLst>
                    <a:ext uri="{9D8B030D-6E8A-4147-A177-3AD203B41FA5}">
                      <a16:colId xmlns:a16="http://schemas.microsoft.com/office/drawing/2014/main" val="284079021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6991375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3700803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20955503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02957198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41201496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13247123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2039951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862284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5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Photon polarization Alice sends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1622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5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Alice’s sending basis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387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73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 animBg="1"/>
      <p:bldP spid="105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This Work?</a:t>
            </a:r>
          </a:p>
        </p:txBody>
      </p:sp>
    </p:spTree>
    <p:extLst>
      <p:ext uri="{BB962C8B-B14F-4D97-AF65-F5344CB8AC3E}">
        <p14:creationId xmlns:p14="http://schemas.microsoft.com/office/powerpoint/2010/main" val="282621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9F076-9568-4DA0-B472-BB3E14259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274637"/>
            <a:ext cx="7772400" cy="639763"/>
          </a:xfrm>
        </p:spPr>
        <p:txBody>
          <a:bodyPr/>
          <a:lstStyle/>
          <a:p>
            <a:r>
              <a:rPr lang="en-US" dirty="0"/>
              <a:t>Quantum Key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E95C3-E2DE-43CA-BF30-6AD0B0778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1" y="1219200"/>
            <a:ext cx="7772400" cy="2184403"/>
          </a:xfrm>
        </p:spPr>
        <p:txBody>
          <a:bodyPr/>
          <a:lstStyle/>
          <a:p>
            <a:r>
              <a:rPr lang="en-US" dirty="0"/>
              <a:t>is a secure communication method which implements a cryptographic protocol involving components of quantum mechanics</a:t>
            </a:r>
          </a:p>
          <a:p>
            <a:r>
              <a:rPr lang="en-US" dirty="0"/>
              <a:t>There’s an inherent ability for the two communicators to detect the presence of an eavesdropper (since measuring a quantum system disturbs the system)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0F6029-A533-4E9B-917F-F7B56F205931}"/>
              </a:ext>
            </a:extLst>
          </p:cNvPr>
          <p:cNvSpPr txBox="1">
            <a:spLocks/>
          </p:cNvSpPr>
          <p:nvPr/>
        </p:nvSpPr>
        <p:spPr>
          <a:xfrm>
            <a:off x="914401" y="4343400"/>
            <a:ext cx="7772400" cy="1924304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228629" indent="-228629" algn="l" defTabSz="914514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57" indent="-173758" algn="l" defTabSz="91451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85" indent="-173758" algn="l" defTabSz="91451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514" indent="-173758" algn="l" defTabSz="91451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142" indent="-173758" algn="l" defTabSz="91451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771" indent="-173758" algn="l" defTabSz="91451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401" indent="-173758" algn="l" defTabSz="91451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9027" indent="-173758" algn="l" defTabSz="91451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657" indent="-173758" algn="l" defTabSz="91451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developed by Charles Bennett and Gilles Brassard in 1984</a:t>
            </a:r>
          </a:p>
          <a:p>
            <a:r>
              <a:rPr lang="en-US" dirty="0"/>
              <a:t>It is the first quantum cryptography protocol</a:t>
            </a:r>
          </a:p>
          <a:p>
            <a:r>
              <a:rPr lang="en-US" dirty="0"/>
              <a:t>It is usually explained as a method of securely communicating a private key from one party to another for use in one-time pad encryption.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C04337-C422-4671-AA82-074E1D7B4949}"/>
              </a:ext>
            </a:extLst>
          </p:cNvPr>
          <p:cNvSpPr txBox="1"/>
          <p:nvPr/>
        </p:nvSpPr>
        <p:spPr>
          <a:xfrm>
            <a:off x="917449" y="3657600"/>
            <a:ext cx="45857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BB84</a:t>
            </a:r>
          </a:p>
        </p:txBody>
      </p:sp>
    </p:spTree>
    <p:extLst>
      <p:ext uri="{BB962C8B-B14F-4D97-AF65-F5344CB8AC3E}">
        <p14:creationId xmlns:p14="http://schemas.microsoft.com/office/powerpoint/2010/main" val="46197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ISSION ACCOMPLISHED - Success Kid Meme | Meme Generator">
            <a:extLst>
              <a:ext uri="{FF2B5EF4-FFF2-40B4-BE49-F238E27FC236}">
                <a16:creationId xmlns:a16="http://schemas.microsoft.com/office/drawing/2014/main" id="{45EFDA7B-3B45-446D-B32D-D94D86094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348" y="1409700"/>
            <a:ext cx="6075303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14401" y="274637"/>
            <a:ext cx="7772400" cy="733229"/>
          </a:xfrm>
        </p:spPr>
        <p:txBody>
          <a:bodyPr/>
          <a:lstStyle/>
          <a:p>
            <a:r>
              <a:rPr lang="en-US" dirty="0"/>
              <a:t>Mission accomplished?</a:t>
            </a:r>
          </a:p>
        </p:txBody>
      </p:sp>
      <p:pic>
        <p:nvPicPr>
          <p:cNvPr id="1026" name="Picture 2" descr="Obama&amp;#39;s &amp;#39;Mission Accomplished&amp;#39; speech? | Washington Examiner">
            <a:extLst>
              <a:ext uri="{FF2B5EF4-FFF2-40B4-BE49-F238E27FC236}">
                <a16:creationId xmlns:a16="http://schemas.microsoft.com/office/drawing/2014/main" id="{2A220920-070E-4AB4-B0BB-BA906C12B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75" y="1409700"/>
            <a:ext cx="451485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37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14401" y="274638"/>
            <a:ext cx="7772400" cy="461666"/>
          </a:xfrm>
        </p:spPr>
        <p:txBody>
          <a:bodyPr>
            <a:normAutofit fontScale="90000"/>
          </a:bodyPr>
          <a:lstStyle/>
          <a:p>
            <a:r>
              <a:rPr lang="en-US" dirty="0"/>
              <a:t>The Setup</a:t>
            </a:r>
          </a:p>
        </p:txBody>
      </p:sp>
      <p:pic>
        <p:nvPicPr>
          <p:cNvPr id="3" name="Picture 2" descr="Schematic diagram of the BB84 QKD system; VCSEL: Vertical-Cavity... |  Download Scientific Diagram">
            <a:extLst>
              <a:ext uri="{FF2B5EF4-FFF2-40B4-BE49-F238E27FC236}">
                <a16:creationId xmlns:a16="http://schemas.microsoft.com/office/drawing/2014/main" id="{7583F3C1-069F-4F5F-A0F4-C74972029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447800"/>
            <a:ext cx="80962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16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New trending GIF tagged 90s vintage retro internet… | Trending Gifs">
            <a:extLst>
              <a:ext uri="{FF2B5EF4-FFF2-40B4-BE49-F238E27FC236}">
                <a16:creationId xmlns:a16="http://schemas.microsoft.com/office/drawing/2014/main" id="{ADFD345D-0F0C-406D-9569-28CD0806291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10" y="1066800"/>
            <a:ext cx="381000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itle 12">
            <a:extLst>
              <a:ext uri="{FF2B5EF4-FFF2-40B4-BE49-F238E27FC236}">
                <a16:creationId xmlns:a16="http://schemas.microsoft.com/office/drawing/2014/main" id="{C0DA2965-9A39-4215-A415-D83297A1530B}"/>
              </a:ext>
            </a:extLst>
          </p:cNvPr>
          <p:cNvSpPr txBox="1">
            <a:spLocks/>
          </p:cNvSpPr>
          <p:nvPr/>
        </p:nvSpPr>
        <p:spPr>
          <a:xfrm>
            <a:off x="914401" y="274638"/>
            <a:ext cx="7772400" cy="461666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7500" lnSpcReduction="10000"/>
          </a:bodyPr>
          <a:lstStyle>
            <a:lvl1pPr algn="l" defTabSz="91451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Setup – Classic Channel</a:t>
            </a:r>
          </a:p>
        </p:txBody>
      </p:sp>
      <p:pic>
        <p:nvPicPr>
          <p:cNvPr id="2062" name="Picture 14" descr="Surf The Net GIFs - Get the best GIF on GIPHY">
            <a:extLst>
              <a:ext uri="{FF2B5EF4-FFF2-40B4-BE49-F238E27FC236}">
                <a16:creationId xmlns:a16="http://schemas.microsoft.com/office/drawing/2014/main" id="{0590D485-99C5-45BA-9A7C-8A28E98AAE7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010" y="76200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rish people pay almost double the European average for broadband internet  | JOE is the voice of Irish people at home and abroad">
            <a:extLst>
              <a:ext uri="{FF2B5EF4-FFF2-40B4-BE49-F238E27FC236}">
                <a16:creationId xmlns:a16="http://schemas.microsoft.com/office/drawing/2014/main" id="{0C8CE8B0-AC49-4059-A45B-CA070D9E73F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124930"/>
            <a:ext cx="466725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World Wide Web GIFs - Get the best GIF on GIPHY">
            <a:extLst>
              <a:ext uri="{FF2B5EF4-FFF2-40B4-BE49-F238E27FC236}">
                <a16:creationId xmlns:a16="http://schemas.microsoft.com/office/drawing/2014/main" id="{A495713B-A84B-4305-9336-69A1AC03791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052" y="4724400"/>
            <a:ext cx="2838450" cy="196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Vintage Netscape Navigator software box | Sally McBurney | Flickr">
            <a:extLst>
              <a:ext uri="{FF2B5EF4-FFF2-40B4-BE49-F238E27FC236}">
                <a16:creationId xmlns:a16="http://schemas.microsoft.com/office/drawing/2014/main" id="{C1CBEA36-5A86-4D67-90FC-B00D41CCE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8" y="2895600"/>
            <a:ext cx="1682684" cy="224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2">
            <a:extLst>
              <a:ext uri="{FF2B5EF4-FFF2-40B4-BE49-F238E27FC236}">
                <a16:creationId xmlns:a16="http://schemas.microsoft.com/office/drawing/2014/main" id="{C0DA2965-9A39-4215-A415-D83297A1530B}"/>
              </a:ext>
            </a:extLst>
          </p:cNvPr>
          <p:cNvSpPr txBox="1">
            <a:spLocks/>
          </p:cNvSpPr>
          <p:nvPr/>
        </p:nvSpPr>
        <p:spPr>
          <a:xfrm>
            <a:off x="914401" y="274638"/>
            <a:ext cx="7772400" cy="461666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7500" lnSpcReduction="10000"/>
          </a:bodyPr>
          <a:lstStyle>
            <a:lvl1pPr algn="l" defTabSz="91451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Setup – Quantum Channel</a:t>
            </a:r>
          </a:p>
        </p:txBody>
      </p:sp>
      <p:pic>
        <p:nvPicPr>
          <p:cNvPr id="5122" name="Picture 2" descr="Canon : Canon Technology | Canon Science Lab | Optical Fibers">
            <a:extLst>
              <a:ext uri="{FF2B5EF4-FFF2-40B4-BE49-F238E27FC236}">
                <a16:creationId xmlns:a16="http://schemas.microsoft.com/office/drawing/2014/main" id="{EA94F21B-CBBB-4997-98EA-128DFBAA531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07889"/>
            <a:ext cx="2726346" cy="149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Optical Fiber GIFs - Get the best GIF on GIPHY">
            <a:extLst>
              <a:ext uri="{FF2B5EF4-FFF2-40B4-BE49-F238E27FC236}">
                <a16:creationId xmlns:a16="http://schemas.microsoft.com/office/drawing/2014/main" id="{65913DE5-B6C4-446A-851D-3B84C3B72BC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578646"/>
            <a:ext cx="2375544" cy="133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Fiber Optic Project for a Science Fair">
            <a:extLst>
              <a:ext uri="{FF2B5EF4-FFF2-40B4-BE49-F238E27FC236}">
                <a16:creationId xmlns:a16="http://schemas.microsoft.com/office/drawing/2014/main" id="{B79BF9BD-BF44-4AD9-A82D-6D0C509EB56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379406"/>
            <a:ext cx="5181600" cy="320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Phiber Optik 3.0 by cactusjaq on DeviantArt">
            <a:extLst>
              <a:ext uri="{FF2B5EF4-FFF2-40B4-BE49-F238E27FC236}">
                <a16:creationId xmlns:a16="http://schemas.microsoft.com/office/drawing/2014/main" id="{147CAC41-AB9A-49CD-B804-A2B4E74B5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43000"/>
            <a:ext cx="53848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92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14401" y="274638"/>
            <a:ext cx="7772400" cy="461666"/>
          </a:xfrm>
        </p:spPr>
        <p:txBody>
          <a:bodyPr>
            <a:normAutofit fontScale="90000"/>
          </a:bodyPr>
          <a:lstStyle/>
          <a:p>
            <a:r>
              <a:rPr lang="en-US" dirty="0"/>
              <a:t>The Setup – Quantum Channel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12FC5F-1BC1-4AD5-A9F0-950CDE5F6F6F}"/>
              </a:ext>
            </a:extLst>
          </p:cNvPr>
          <p:cNvSpPr/>
          <p:nvPr/>
        </p:nvSpPr>
        <p:spPr>
          <a:xfrm>
            <a:off x="1219200" y="4046092"/>
            <a:ext cx="1066800" cy="103683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17BFD9-6B84-4454-AFD7-ECD26427B8BC}"/>
              </a:ext>
            </a:extLst>
          </p:cNvPr>
          <p:cNvSpPr/>
          <p:nvPr/>
        </p:nvSpPr>
        <p:spPr>
          <a:xfrm>
            <a:off x="2362200" y="4046092"/>
            <a:ext cx="1066800" cy="10368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B5E2AA-7C62-44DF-B42F-33138BFC14FB}"/>
              </a:ext>
            </a:extLst>
          </p:cNvPr>
          <p:cNvSpPr/>
          <p:nvPr/>
        </p:nvSpPr>
        <p:spPr>
          <a:xfrm>
            <a:off x="1219200" y="5211566"/>
            <a:ext cx="1066800" cy="10368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2F2ACE-43D5-4414-9F22-4B87B7486299}"/>
              </a:ext>
            </a:extLst>
          </p:cNvPr>
          <p:cNvSpPr/>
          <p:nvPr/>
        </p:nvSpPr>
        <p:spPr>
          <a:xfrm>
            <a:off x="2362200" y="5211566"/>
            <a:ext cx="1066800" cy="10368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C0AC46-D629-4C29-83B9-5FCD7AB227BE}"/>
              </a:ext>
            </a:extLst>
          </p:cNvPr>
          <p:cNvSpPr/>
          <p:nvPr/>
        </p:nvSpPr>
        <p:spPr>
          <a:xfrm>
            <a:off x="1676398" y="4137276"/>
            <a:ext cx="152400" cy="8694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C3BB98-32BF-461A-8B5B-E8D58B4EC496}"/>
              </a:ext>
            </a:extLst>
          </p:cNvPr>
          <p:cNvSpPr/>
          <p:nvPr/>
        </p:nvSpPr>
        <p:spPr>
          <a:xfrm rot="5400000">
            <a:off x="2856899" y="4129783"/>
            <a:ext cx="152400" cy="8694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25C369-DE25-4270-ADD8-376C921E6A2E}"/>
              </a:ext>
            </a:extLst>
          </p:cNvPr>
          <p:cNvSpPr txBox="1"/>
          <p:nvPr/>
        </p:nvSpPr>
        <p:spPr>
          <a:xfrm>
            <a:off x="1219200" y="3291229"/>
            <a:ext cx="106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1</a:t>
            </a:r>
            <a:endParaRPr lang="en-US" sz="28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FB5713-00AE-460F-ADF9-3CEB17430C6F}"/>
              </a:ext>
            </a:extLst>
          </p:cNvPr>
          <p:cNvSpPr txBox="1"/>
          <p:nvPr/>
        </p:nvSpPr>
        <p:spPr>
          <a:xfrm>
            <a:off x="2362200" y="3291229"/>
            <a:ext cx="106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0</a:t>
            </a:r>
            <a:endParaRPr lang="en-US" sz="28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094DD5-7281-49CF-9487-07838B91AC21}"/>
              </a:ext>
            </a:extLst>
          </p:cNvPr>
          <p:cNvSpPr txBox="1"/>
          <p:nvPr/>
        </p:nvSpPr>
        <p:spPr>
          <a:xfrm>
            <a:off x="4800600" y="4333676"/>
            <a:ext cx="1931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Rectilinear</a:t>
            </a:r>
            <a:endParaRPr lang="en-US" sz="16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89E84B-688C-437E-8F88-66B2F638E204}"/>
              </a:ext>
            </a:extLst>
          </p:cNvPr>
          <p:cNvSpPr txBox="1"/>
          <p:nvPr/>
        </p:nvSpPr>
        <p:spPr>
          <a:xfrm>
            <a:off x="4800600" y="5468593"/>
            <a:ext cx="1931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Diagonal</a:t>
            </a:r>
            <a:endParaRPr lang="en-US" sz="1600" b="1" dirty="0"/>
          </a:p>
        </p:txBody>
      </p:sp>
      <p:pic>
        <p:nvPicPr>
          <p:cNvPr id="1026" name="Picture 2" descr="Alice | Descendants Wiki | Fandom">
            <a:extLst>
              <a:ext uri="{FF2B5EF4-FFF2-40B4-BE49-F238E27FC236}">
                <a16:creationId xmlns:a16="http://schemas.microsoft.com/office/drawing/2014/main" id="{59934B45-31DC-4AB2-8745-DDAFA62C2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91300" y="1198032"/>
            <a:ext cx="1141799" cy="212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972A8C7-33AF-471E-B403-6B2CC5B066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768502" y="1746266"/>
            <a:ext cx="2007796" cy="1029639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FA819BD-2F87-4EA9-8B86-3406818E3F69}"/>
              </a:ext>
            </a:extLst>
          </p:cNvPr>
          <p:cNvSpPr/>
          <p:nvPr/>
        </p:nvSpPr>
        <p:spPr>
          <a:xfrm>
            <a:off x="7315200" y="4046092"/>
            <a:ext cx="1066800" cy="10368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CBEDF6F-E6DC-4007-B6D6-7B74BB7B23E7}"/>
              </a:ext>
            </a:extLst>
          </p:cNvPr>
          <p:cNvSpPr/>
          <p:nvPr/>
        </p:nvSpPr>
        <p:spPr>
          <a:xfrm>
            <a:off x="7315200" y="5211566"/>
            <a:ext cx="1066800" cy="1036834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7BC21D-90AB-4570-A7B6-901D68F743DD}"/>
              </a:ext>
            </a:extLst>
          </p:cNvPr>
          <p:cNvSpPr/>
          <p:nvPr/>
        </p:nvSpPr>
        <p:spPr>
          <a:xfrm>
            <a:off x="7772400" y="4137276"/>
            <a:ext cx="152400" cy="8694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2AC1779-4702-482F-8F33-3A983F1C7742}"/>
              </a:ext>
            </a:extLst>
          </p:cNvPr>
          <p:cNvSpPr/>
          <p:nvPr/>
        </p:nvSpPr>
        <p:spPr>
          <a:xfrm rot="5400000">
            <a:off x="7783931" y="4129783"/>
            <a:ext cx="152400" cy="8694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04D8996-060B-4B35-B4A9-E3BCDEBC3E3F}"/>
              </a:ext>
            </a:extLst>
          </p:cNvPr>
          <p:cNvSpPr/>
          <p:nvPr/>
        </p:nvSpPr>
        <p:spPr>
          <a:xfrm rot="8100000">
            <a:off x="7772400" y="5300269"/>
            <a:ext cx="152400" cy="8694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98D58E5-2B20-4125-AF70-3AD6807AE522}"/>
              </a:ext>
            </a:extLst>
          </p:cNvPr>
          <p:cNvSpPr/>
          <p:nvPr/>
        </p:nvSpPr>
        <p:spPr>
          <a:xfrm rot="2700000">
            <a:off x="7783931" y="5292776"/>
            <a:ext cx="152400" cy="8694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A0B758E-A4CD-4ACF-BE76-8D69A6C5A978}"/>
              </a:ext>
            </a:extLst>
          </p:cNvPr>
          <p:cNvSpPr/>
          <p:nvPr/>
        </p:nvSpPr>
        <p:spPr>
          <a:xfrm rot="2700000">
            <a:off x="1676398" y="5300269"/>
            <a:ext cx="152400" cy="8694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21F57DD-684F-49D6-A5E1-78E7C658E8CC}"/>
              </a:ext>
            </a:extLst>
          </p:cNvPr>
          <p:cNvSpPr/>
          <p:nvPr/>
        </p:nvSpPr>
        <p:spPr>
          <a:xfrm rot="8100000">
            <a:off x="2819400" y="5292775"/>
            <a:ext cx="152400" cy="8694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B29674D-127F-46A2-97C8-BFF9A3CD4377}"/>
              </a:ext>
            </a:extLst>
          </p:cNvPr>
          <p:cNvSpPr txBox="1"/>
          <p:nvPr/>
        </p:nvSpPr>
        <p:spPr>
          <a:xfrm>
            <a:off x="4572000" y="3324140"/>
            <a:ext cx="251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/>
              <a:t>Measurement Basis</a:t>
            </a:r>
            <a:endParaRPr lang="en-US" sz="1400" b="1" u="sng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9CB95C7-0530-4EE4-A98C-4544E04D9A08}"/>
              </a:ext>
            </a:extLst>
          </p:cNvPr>
          <p:cNvSpPr/>
          <p:nvPr/>
        </p:nvSpPr>
        <p:spPr>
          <a:xfrm>
            <a:off x="7786688" y="4419600"/>
            <a:ext cx="126206" cy="30480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F6B5E9-D072-41F8-9732-D64EFB337491}"/>
              </a:ext>
            </a:extLst>
          </p:cNvPr>
          <p:cNvSpPr/>
          <p:nvPr/>
        </p:nvSpPr>
        <p:spPr>
          <a:xfrm rot="18916187">
            <a:off x="7778354" y="5575099"/>
            <a:ext cx="126206" cy="30480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87136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C515138-9C2A-425B-8F87-16AE1EF5DE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597"/>
          <a:stretch/>
        </p:blipFill>
        <p:spPr>
          <a:xfrm>
            <a:off x="6296792" y="97899"/>
            <a:ext cx="2847208" cy="3389670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14401" y="274638"/>
            <a:ext cx="7772400" cy="461666"/>
          </a:xfrm>
        </p:spPr>
        <p:txBody>
          <a:bodyPr>
            <a:normAutofit fontScale="90000"/>
          </a:bodyPr>
          <a:lstStyle/>
          <a:p>
            <a:r>
              <a:rPr lang="en-US" dirty="0"/>
              <a:t>The Setup – Quantum Channel</a:t>
            </a:r>
          </a:p>
        </p:txBody>
      </p:sp>
      <p:pic>
        <p:nvPicPr>
          <p:cNvPr id="25" name="Picture 2" descr="Ocean Optics ecoVis Vis-NIR light source (400nm-2500nm)">
            <a:extLst>
              <a:ext uri="{FF2B5EF4-FFF2-40B4-BE49-F238E27FC236}">
                <a16:creationId xmlns:a16="http://schemas.microsoft.com/office/drawing/2014/main" id="{0B12C220-AE7A-4640-A24B-BFE5CD72C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2628">
            <a:off x="-469918" y="3431093"/>
            <a:ext cx="4373244" cy="437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F68C5B2-53C7-4D6C-8C0C-2B221D0A93D9}"/>
              </a:ext>
            </a:extLst>
          </p:cNvPr>
          <p:cNvSpPr txBox="1"/>
          <p:nvPr/>
        </p:nvSpPr>
        <p:spPr>
          <a:xfrm>
            <a:off x="2819217" y="6146564"/>
            <a:ext cx="3491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single-photon light source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6A6CF6-BD5A-40B0-A0D0-BF2AE6DF4C04}"/>
              </a:ext>
            </a:extLst>
          </p:cNvPr>
          <p:cNvSpPr txBox="1"/>
          <p:nvPr/>
        </p:nvSpPr>
        <p:spPr>
          <a:xfrm>
            <a:off x="680191" y="1140356"/>
            <a:ext cx="48774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Alice has two pairs or polarizers to send photons through.  Each pair are perpendicular to each other (0° and 90°) and (45° and 135°).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12FC5F-1BC1-4AD5-A9F0-950CDE5F6F6F}"/>
              </a:ext>
            </a:extLst>
          </p:cNvPr>
          <p:cNvSpPr/>
          <p:nvPr/>
        </p:nvSpPr>
        <p:spPr>
          <a:xfrm>
            <a:off x="5943600" y="1593063"/>
            <a:ext cx="1066800" cy="103683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17BFD9-6B84-4454-AFD7-ECD26427B8BC}"/>
              </a:ext>
            </a:extLst>
          </p:cNvPr>
          <p:cNvSpPr/>
          <p:nvPr/>
        </p:nvSpPr>
        <p:spPr>
          <a:xfrm>
            <a:off x="7086600" y="1593063"/>
            <a:ext cx="1066800" cy="10368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B5E2AA-7C62-44DF-B42F-33138BFC14FB}"/>
              </a:ext>
            </a:extLst>
          </p:cNvPr>
          <p:cNvSpPr/>
          <p:nvPr/>
        </p:nvSpPr>
        <p:spPr>
          <a:xfrm>
            <a:off x="5943600" y="2758537"/>
            <a:ext cx="1066800" cy="10368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2F2ACE-43D5-4414-9F22-4B87B7486299}"/>
              </a:ext>
            </a:extLst>
          </p:cNvPr>
          <p:cNvSpPr/>
          <p:nvPr/>
        </p:nvSpPr>
        <p:spPr>
          <a:xfrm>
            <a:off x="7086600" y="2758537"/>
            <a:ext cx="1066800" cy="10368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C0AC46-D629-4C29-83B9-5FCD7AB227BE}"/>
              </a:ext>
            </a:extLst>
          </p:cNvPr>
          <p:cNvSpPr/>
          <p:nvPr/>
        </p:nvSpPr>
        <p:spPr>
          <a:xfrm>
            <a:off x="6400798" y="1684247"/>
            <a:ext cx="152400" cy="8694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C3BB98-32BF-461A-8B5B-E8D58B4EC496}"/>
              </a:ext>
            </a:extLst>
          </p:cNvPr>
          <p:cNvSpPr/>
          <p:nvPr/>
        </p:nvSpPr>
        <p:spPr>
          <a:xfrm rot="5400000">
            <a:off x="7543800" y="1684247"/>
            <a:ext cx="152400" cy="8694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25C369-DE25-4270-ADD8-376C921E6A2E}"/>
              </a:ext>
            </a:extLst>
          </p:cNvPr>
          <p:cNvSpPr txBox="1"/>
          <p:nvPr/>
        </p:nvSpPr>
        <p:spPr>
          <a:xfrm>
            <a:off x="5943600" y="838200"/>
            <a:ext cx="106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1</a:t>
            </a:r>
            <a:endParaRPr lang="en-US" sz="28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FB5713-00AE-460F-ADF9-3CEB17430C6F}"/>
              </a:ext>
            </a:extLst>
          </p:cNvPr>
          <p:cNvSpPr txBox="1"/>
          <p:nvPr/>
        </p:nvSpPr>
        <p:spPr>
          <a:xfrm>
            <a:off x="7086600" y="838200"/>
            <a:ext cx="106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0</a:t>
            </a:r>
            <a:endParaRPr lang="en-US" sz="2800" b="1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A0B758E-A4CD-4ACF-BE76-8D69A6C5A978}"/>
              </a:ext>
            </a:extLst>
          </p:cNvPr>
          <p:cNvSpPr/>
          <p:nvPr/>
        </p:nvSpPr>
        <p:spPr>
          <a:xfrm rot="2700000">
            <a:off x="6400798" y="2847240"/>
            <a:ext cx="152400" cy="8694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21F57DD-684F-49D6-A5E1-78E7C658E8CC}"/>
              </a:ext>
            </a:extLst>
          </p:cNvPr>
          <p:cNvSpPr/>
          <p:nvPr/>
        </p:nvSpPr>
        <p:spPr>
          <a:xfrm rot="8100000">
            <a:off x="7543800" y="2839746"/>
            <a:ext cx="152400" cy="8694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B9A768C-0B25-4305-B901-D8337B6D6DE2}"/>
              </a:ext>
            </a:extLst>
          </p:cNvPr>
          <p:cNvCxnSpPr>
            <a:cxnSpLocks/>
          </p:cNvCxnSpPr>
          <p:nvPr/>
        </p:nvCxnSpPr>
        <p:spPr>
          <a:xfrm flipH="1">
            <a:off x="3657602" y="3182834"/>
            <a:ext cx="2973099" cy="1479995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48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14401" y="274638"/>
            <a:ext cx="7772400" cy="461666"/>
          </a:xfrm>
        </p:spPr>
        <p:txBody>
          <a:bodyPr>
            <a:normAutofit fontScale="90000"/>
          </a:bodyPr>
          <a:lstStyle/>
          <a:p>
            <a:r>
              <a:rPr lang="en-US" dirty="0"/>
              <a:t>The Setup – Quantum Channel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6A6CF6-BD5A-40B0-A0D0-BF2AE6DF4C04}"/>
              </a:ext>
            </a:extLst>
          </p:cNvPr>
          <p:cNvSpPr txBox="1"/>
          <p:nvPr/>
        </p:nvSpPr>
        <p:spPr>
          <a:xfrm>
            <a:off x="680191" y="1140356"/>
            <a:ext cx="412040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Bob measures the polarization of the photons with two special polarizers.  There is a rectilinear polarizer (0° and 90°) and a diagonal polarizer (45° and 135°).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0CB100-C0B6-4827-8951-806E4927AA4C}"/>
              </a:ext>
            </a:extLst>
          </p:cNvPr>
          <p:cNvSpPr txBox="1"/>
          <p:nvPr/>
        </p:nvSpPr>
        <p:spPr>
          <a:xfrm>
            <a:off x="4895237" y="1590476"/>
            <a:ext cx="1931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Rectilinear</a:t>
            </a:r>
            <a:endParaRPr lang="en-US" sz="16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76B81B-1295-4A66-8811-46810B59654E}"/>
              </a:ext>
            </a:extLst>
          </p:cNvPr>
          <p:cNvSpPr txBox="1"/>
          <p:nvPr/>
        </p:nvSpPr>
        <p:spPr>
          <a:xfrm>
            <a:off x="4895237" y="2802970"/>
            <a:ext cx="1931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Diagonal</a:t>
            </a:r>
            <a:endParaRPr lang="en-US" sz="16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FE7FB9-8673-4375-A432-D0B3C3EBA46F}"/>
              </a:ext>
            </a:extLst>
          </p:cNvPr>
          <p:cNvSpPr/>
          <p:nvPr/>
        </p:nvSpPr>
        <p:spPr>
          <a:xfrm>
            <a:off x="6934200" y="1295400"/>
            <a:ext cx="1066800" cy="10368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7198745-D862-4D9A-B06E-26B99264B493}"/>
              </a:ext>
            </a:extLst>
          </p:cNvPr>
          <p:cNvSpPr/>
          <p:nvPr/>
        </p:nvSpPr>
        <p:spPr>
          <a:xfrm>
            <a:off x="6921366" y="2465885"/>
            <a:ext cx="1066800" cy="1036834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4E0438F-FCA0-41B5-A440-0625E46744B1}"/>
              </a:ext>
            </a:extLst>
          </p:cNvPr>
          <p:cNvSpPr/>
          <p:nvPr/>
        </p:nvSpPr>
        <p:spPr>
          <a:xfrm>
            <a:off x="7391400" y="1386584"/>
            <a:ext cx="152400" cy="8694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28D376-DEC8-4C85-A2A0-B4280ABB8939}"/>
              </a:ext>
            </a:extLst>
          </p:cNvPr>
          <p:cNvSpPr/>
          <p:nvPr/>
        </p:nvSpPr>
        <p:spPr>
          <a:xfrm rot="5400000">
            <a:off x="7402931" y="1379091"/>
            <a:ext cx="152400" cy="8694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34F7435-777A-43A9-B281-8AF3B92BBE15}"/>
              </a:ext>
            </a:extLst>
          </p:cNvPr>
          <p:cNvSpPr/>
          <p:nvPr/>
        </p:nvSpPr>
        <p:spPr>
          <a:xfrm rot="8100000">
            <a:off x="7391400" y="2549577"/>
            <a:ext cx="152400" cy="8694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032DE1-7DB4-4C10-A5F9-0991D68C7356}"/>
              </a:ext>
            </a:extLst>
          </p:cNvPr>
          <p:cNvSpPr/>
          <p:nvPr/>
        </p:nvSpPr>
        <p:spPr>
          <a:xfrm rot="2700000">
            <a:off x="7402931" y="2542084"/>
            <a:ext cx="152400" cy="8694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0FD780-0FD5-4651-8804-186F78B9945F}"/>
              </a:ext>
            </a:extLst>
          </p:cNvPr>
          <p:cNvSpPr txBox="1"/>
          <p:nvPr/>
        </p:nvSpPr>
        <p:spPr>
          <a:xfrm>
            <a:off x="8458200" y="274638"/>
            <a:ext cx="251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/>
              <a:t>Measurement Basis</a:t>
            </a:r>
            <a:endParaRPr lang="en-US" sz="1400" b="1" u="sng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6E6F06-8F1C-457F-99CC-1732548DD610}"/>
              </a:ext>
            </a:extLst>
          </p:cNvPr>
          <p:cNvSpPr txBox="1"/>
          <p:nvPr/>
        </p:nvSpPr>
        <p:spPr>
          <a:xfrm>
            <a:off x="4566392" y="5216215"/>
            <a:ext cx="412040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The receiver randomly selects which bases to measure each photon.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56E33AA-AC0B-4631-9BE8-2AE3CF658231}"/>
              </a:ext>
            </a:extLst>
          </p:cNvPr>
          <p:cNvSpPr/>
          <p:nvPr/>
        </p:nvSpPr>
        <p:spPr>
          <a:xfrm>
            <a:off x="7404497" y="1682007"/>
            <a:ext cx="126206" cy="30480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0F250A9-9161-4754-9715-117BEEE587DF}"/>
              </a:ext>
            </a:extLst>
          </p:cNvPr>
          <p:cNvSpPr/>
          <p:nvPr/>
        </p:nvSpPr>
        <p:spPr>
          <a:xfrm rot="18916187">
            <a:off x="7383744" y="2807701"/>
            <a:ext cx="126206" cy="30480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>
                <a:extLst>
                  <a:ext uri="{FF2B5EF4-FFF2-40B4-BE49-F238E27FC236}">
                    <a16:creationId xmlns:a16="http://schemas.microsoft.com/office/drawing/2014/main" id="{7ADF3991-F7D8-4C83-8AF6-7F1E327182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46769939"/>
                  </p:ext>
                </p:extLst>
              </p:nvPr>
            </p:nvGraphicFramePr>
            <p:xfrm>
              <a:off x="-490411" y="2107750"/>
              <a:ext cx="9643936" cy="464438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643936" cy="4644387"/>
                    </a:xfrm>
                    <a:prstGeom prst="rect">
                      <a:avLst/>
                    </a:prstGeom>
                    <a:effectLst>
                      <a:glow rad="76200">
                        <a:srgbClr val="FFFF00">
                          <a:alpha val="84000"/>
                        </a:srgbClr>
                      </a:glow>
                    </a:effectLst>
                  </am3d:spPr>
                  <am3d:camera>
                    <am3d:pos x="0" y="0" z="470698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08" d="1000000"/>
                    <am3d:preTrans dx="-4117312" dy="-539062" dz="-14015062"/>
                    <am3d:scale>
                      <am3d:sx n="1000000" d="1000000"/>
                      <am3d:sy n="1000000" d="1000000"/>
                      <am3d:sz n="1000000" d="1000000"/>
                    </am3d:scale>
                    <am3d:rot ax="8509044" ay="-2102029" az="-929962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7640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>
                <a:extLst>
                  <a:ext uri="{FF2B5EF4-FFF2-40B4-BE49-F238E27FC236}">
                    <a16:creationId xmlns:a16="http://schemas.microsoft.com/office/drawing/2014/main" id="{7ADF3991-F7D8-4C83-8AF6-7F1E327182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90411" y="2107750"/>
                <a:ext cx="9643936" cy="4644387"/>
              </a:xfrm>
              <a:prstGeom prst="rect">
                <a:avLst/>
              </a:prstGeom>
              <a:effectLst>
                <a:glow rad="76200">
                  <a:srgbClr val="FFFF00">
                    <a:alpha val="84000"/>
                  </a:srgbClr>
                </a:glow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292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9F076-9568-4DA0-B472-BB3E14259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27394"/>
            <a:ext cx="2819400" cy="487363"/>
          </a:xfrm>
        </p:spPr>
        <p:txBody>
          <a:bodyPr>
            <a:normAutofit fontScale="90000"/>
          </a:bodyPr>
          <a:lstStyle/>
          <a:p>
            <a:r>
              <a:rPr lang="en-US" dirty="0"/>
              <a:t>Polarization Demo</a:t>
            </a:r>
          </a:p>
        </p:txBody>
      </p:sp>
      <p:pic>
        <p:nvPicPr>
          <p:cNvPr id="2052" name="Picture 4" descr="See the source image">
            <a:extLst>
              <a:ext uri="{FF2B5EF4-FFF2-40B4-BE49-F238E27FC236}">
                <a16:creationId xmlns:a16="http://schemas.microsoft.com/office/drawing/2014/main" id="{5DB54049-9134-4D67-9CDD-EEB314F47E8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0" y="838200"/>
            <a:ext cx="247650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Up 6">
            <a:extLst>
              <a:ext uri="{FF2B5EF4-FFF2-40B4-BE49-F238E27FC236}">
                <a16:creationId xmlns:a16="http://schemas.microsoft.com/office/drawing/2014/main" id="{A0FADEC9-1271-4965-8F5B-E01F99886A80}"/>
              </a:ext>
            </a:extLst>
          </p:cNvPr>
          <p:cNvSpPr/>
          <p:nvPr/>
        </p:nvSpPr>
        <p:spPr>
          <a:xfrm>
            <a:off x="1150621" y="3200400"/>
            <a:ext cx="533399" cy="12954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E413036C-799C-47FA-8D58-474444B32A16}"/>
              </a:ext>
            </a:extLst>
          </p:cNvPr>
          <p:cNvSpPr/>
          <p:nvPr/>
        </p:nvSpPr>
        <p:spPr>
          <a:xfrm>
            <a:off x="1447800" y="3581400"/>
            <a:ext cx="533399" cy="12954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790675-594C-48F6-9FD0-2A6A1203B805}"/>
              </a:ext>
            </a:extLst>
          </p:cNvPr>
          <p:cNvSpPr txBox="1"/>
          <p:nvPr/>
        </p:nvSpPr>
        <p:spPr>
          <a:xfrm>
            <a:off x="533400" y="5181600"/>
            <a:ext cx="2133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0° rotation</a:t>
            </a:r>
          </a:p>
          <a:p>
            <a:pPr algn="ctr"/>
            <a:r>
              <a:rPr lang="en-US" sz="2800" dirty="0"/>
              <a:t>100% </a:t>
            </a:r>
          </a:p>
          <a:p>
            <a:pPr algn="ctr"/>
            <a:r>
              <a:rPr lang="en-US" sz="2800" dirty="0"/>
              <a:t>pass-through</a:t>
            </a:r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D52C5CF4-4A65-40D7-AD5A-8CA10E6C9ED2}"/>
              </a:ext>
            </a:extLst>
          </p:cNvPr>
          <p:cNvSpPr/>
          <p:nvPr/>
        </p:nvSpPr>
        <p:spPr>
          <a:xfrm>
            <a:off x="4198621" y="3200400"/>
            <a:ext cx="533399" cy="12954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344988DE-A04A-4D35-B94B-0E0DCEB17F11}"/>
              </a:ext>
            </a:extLst>
          </p:cNvPr>
          <p:cNvSpPr/>
          <p:nvPr/>
        </p:nvSpPr>
        <p:spPr>
          <a:xfrm rot="2700000">
            <a:off x="4647079" y="3582522"/>
            <a:ext cx="533399" cy="12954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2B8757-A81D-4011-AAD2-662B8571992E}"/>
              </a:ext>
            </a:extLst>
          </p:cNvPr>
          <p:cNvSpPr txBox="1"/>
          <p:nvPr/>
        </p:nvSpPr>
        <p:spPr>
          <a:xfrm>
            <a:off x="3581400" y="5181600"/>
            <a:ext cx="2133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45° rotation</a:t>
            </a:r>
          </a:p>
          <a:p>
            <a:pPr algn="ctr"/>
            <a:r>
              <a:rPr lang="en-US" sz="2800" dirty="0"/>
              <a:t>50% </a:t>
            </a:r>
          </a:p>
          <a:p>
            <a:pPr algn="ctr"/>
            <a:r>
              <a:rPr lang="en-US" sz="2800" dirty="0"/>
              <a:t>pass-through</a:t>
            </a:r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25308DF8-46C9-449C-9D24-CED478C6F3F8}"/>
              </a:ext>
            </a:extLst>
          </p:cNvPr>
          <p:cNvSpPr/>
          <p:nvPr/>
        </p:nvSpPr>
        <p:spPr>
          <a:xfrm>
            <a:off x="7112510" y="3200400"/>
            <a:ext cx="533399" cy="12954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61A8194B-D288-4E36-965F-45A7E08A6C3A}"/>
              </a:ext>
            </a:extLst>
          </p:cNvPr>
          <p:cNvSpPr/>
          <p:nvPr/>
        </p:nvSpPr>
        <p:spPr>
          <a:xfrm rot="5400000">
            <a:off x="7490462" y="3581400"/>
            <a:ext cx="533399" cy="12954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F4E113-4EA9-4F9A-9321-C2DA8694E424}"/>
              </a:ext>
            </a:extLst>
          </p:cNvPr>
          <p:cNvSpPr txBox="1"/>
          <p:nvPr/>
        </p:nvSpPr>
        <p:spPr>
          <a:xfrm>
            <a:off x="6495289" y="5181600"/>
            <a:ext cx="2133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90° rotation</a:t>
            </a:r>
          </a:p>
          <a:p>
            <a:pPr algn="ctr"/>
            <a:r>
              <a:rPr lang="en-US" sz="2800" dirty="0"/>
              <a:t>0% </a:t>
            </a:r>
          </a:p>
          <a:p>
            <a:pPr algn="ctr"/>
            <a:r>
              <a:rPr lang="en-US" sz="2800" dirty="0"/>
              <a:t>pass-through</a:t>
            </a:r>
          </a:p>
        </p:txBody>
      </p:sp>
    </p:spTree>
    <p:extLst>
      <p:ext uri="{BB962C8B-B14F-4D97-AF65-F5344CB8AC3E}">
        <p14:creationId xmlns:p14="http://schemas.microsoft.com/office/powerpoint/2010/main" val="189175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tf02787990</Template>
  <TotalTime>0</TotalTime>
  <Words>459</Words>
  <Application>Microsoft Office PowerPoint</Application>
  <PresentationFormat>On-screen Show (4:3)</PresentationFormat>
  <Paragraphs>124</Paragraphs>
  <Slides>20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Tech 16x9</vt:lpstr>
      <vt:lpstr>Quantum Key Distribution with BB84 </vt:lpstr>
      <vt:lpstr>Quantum Key Distribution</vt:lpstr>
      <vt:lpstr>The Setup</vt:lpstr>
      <vt:lpstr>PowerPoint Presentation</vt:lpstr>
      <vt:lpstr>PowerPoint Presentation</vt:lpstr>
      <vt:lpstr>The Setup – Quantum Channel</vt:lpstr>
      <vt:lpstr>The Setup – Quantum Channel</vt:lpstr>
      <vt:lpstr>The Setup – Quantum Channel</vt:lpstr>
      <vt:lpstr>Polarization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 on the classic channel…  Bob and Alice compare which basis they used to send and receive each qubit</vt:lpstr>
      <vt:lpstr>Why Does This Work?</vt:lpstr>
      <vt:lpstr>Mission accomplished?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2021-10-10T06:02:29Z</dcterms:created>
  <dcterms:modified xsi:type="dcterms:W3CDTF">2022-03-09T22:58:14Z</dcterms:modified>
</cp:coreProperties>
</file>